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64" r:id="rId3"/>
    <p:sldId id="269" r:id="rId4"/>
    <p:sldId id="265" r:id="rId5"/>
    <p:sldId id="271" r:id="rId6"/>
    <p:sldId id="266" r:id="rId7"/>
    <p:sldId id="275" r:id="rId8"/>
    <p:sldId id="278" r:id="rId9"/>
    <p:sldId id="267" r:id="rId10"/>
    <p:sldId id="277" r:id="rId11"/>
    <p:sldId id="274" r:id="rId12"/>
    <p:sldId id="273" r:id="rId13"/>
    <p:sldId id="276"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Project Idea" id="{125A8D11-817A-4A51-98B7-4F5382F81CE6}">
          <p14:sldIdLst>
            <p14:sldId id="264"/>
            <p14:sldId id="269"/>
          </p14:sldIdLst>
        </p14:section>
        <p14:section name="Technologies" id="{D7B4F224-F83A-4803-89AC-FF3E959C4788}">
          <p14:sldIdLst>
            <p14:sldId id="265"/>
            <p14:sldId id="271"/>
          </p14:sldIdLst>
        </p14:section>
        <p14:section name="Show Case" id="{07AB1CD6-77B7-4A54-BF5C-91EC31C77BAE}">
          <p14:sldIdLst>
            <p14:sldId id="266"/>
            <p14:sldId id="275"/>
            <p14:sldId id="278"/>
          </p14:sldIdLst>
        </p14:section>
        <p14:section name="Sommario" id="{49A28F30-0D3C-4C7A-890B-2B2CBD7E3134}">
          <p14:sldIdLst>
            <p14:sldId id="267"/>
            <p14:sldId id="277"/>
            <p14:sldId id="274"/>
          </p14:sldIdLst>
        </p14:section>
        <p14:section name="Futuri Sviluppi" id="{8BF048DE-5D84-4E10-9C8D-420BABB56982}">
          <p14:sldIdLst>
            <p14:sldId id="273"/>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145"/>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357" autoAdjust="0"/>
  </p:normalViewPr>
  <p:slideViewPr>
    <p:cSldViewPr snapToGrid="0">
      <p:cViewPr varScale="1">
        <p:scale>
          <a:sx n="79" d="100"/>
          <a:sy n="79" d="100"/>
        </p:scale>
        <p:origin x="840" y="-22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B9C22-9C5B-447B-A084-296430711927}" type="datetimeFigureOut">
              <a:rPr lang="it-IT" smtClean="0"/>
              <a:t>10/02/2025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17AB4-9FEB-4DBF-B61B-42A05746D0D0}" type="slidenum">
              <a:rPr lang="it-IT" smtClean="0"/>
              <a:t>‹N›</a:t>
            </a:fld>
            <a:endParaRPr lang="it-IT"/>
          </a:p>
        </p:txBody>
      </p:sp>
    </p:spTree>
    <p:extLst>
      <p:ext uri="{BB962C8B-B14F-4D97-AF65-F5344CB8AC3E}">
        <p14:creationId xmlns:p14="http://schemas.microsoft.com/office/powerpoint/2010/main" val="345711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C117AB4-9FEB-4DBF-B61B-42A05746D0D0}" type="slidenum">
              <a:rPr lang="it-IT" smtClean="0"/>
              <a:t>1</a:t>
            </a:fld>
            <a:endParaRPr lang="it-IT"/>
          </a:p>
        </p:txBody>
      </p:sp>
    </p:spTree>
    <p:extLst>
      <p:ext uri="{BB962C8B-B14F-4D97-AF65-F5344CB8AC3E}">
        <p14:creationId xmlns:p14="http://schemas.microsoft.com/office/powerpoint/2010/main" val="248981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10/02/2025</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10/02/2025</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54.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slide" Target="slide11.xml"/><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8.sv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image" Target="../media/image27.png"/><Relationship Id="rId30"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slide" Target="slide13.xml"/><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57.svg"/><Relationship Id="rId25" Type="http://schemas.openxmlformats.org/officeDocument/2006/relationships/image" Target="../media/image58.svg"/><Relationship Id="rId2" Type="http://schemas.openxmlformats.org/officeDocument/2006/relationships/image" Target="../media/image3.png"/><Relationship Id="rId16" Type="http://schemas.openxmlformats.org/officeDocument/2006/relationships/image" Target="../media/image56.png"/><Relationship Id="rId20" Type="http://schemas.openxmlformats.org/officeDocument/2006/relationships/image" Target="../media/image18.svg"/><Relationship Id="rId29"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image" Target="../media/image13.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60.jp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57.svg"/><Relationship Id="rId25" Type="http://schemas.openxmlformats.org/officeDocument/2006/relationships/image" Target="../media/image58.svg"/><Relationship Id="rId33" Type="http://schemas.openxmlformats.org/officeDocument/2006/relationships/image" Target="../media/image62.svg"/><Relationship Id="rId2" Type="http://schemas.openxmlformats.org/officeDocument/2006/relationships/image" Target="../media/image3.png"/><Relationship Id="rId16" Type="http://schemas.openxmlformats.org/officeDocument/2006/relationships/image" Target="../media/image56.pn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image" Target="../media/image13.png"/><Relationship Id="rId32" Type="http://schemas.openxmlformats.org/officeDocument/2006/relationships/image" Target="../media/image61.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slide" Target="slide12.xml"/><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hyperlink" Target="https://github.com/Fulvioserao99" TargetMode="External"/><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hyperlink" Target="https://github.com/Endless077/" TargetMode="External"/><Relationship Id="rId30" Type="http://schemas.openxmlformats.org/officeDocument/2006/relationships/image" Target="../media/image2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8.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hyperlink" Target="https://geobrava.wordpress.com/2016/01/19/global-iot-platform-market-will-reach-1-6-billion-by-2021/" TargetMode="Externa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4.svg"/><Relationship Id="rId22" Type="http://schemas.openxmlformats.org/officeDocument/2006/relationships/image" Target="../media/image19.png"/><Relationship Id="rId27" Type="http://schemas.openxmlformats.org/officeDocument/2006/relationships/slide" Target="slide3.xml"/><Relationship Id="rId30"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16.svg"/><Relationship Id="rId18" Type="http://schemas.openxmlformats.org/officeDocument/2006/relationships/image" Target="../media/image19.png"/><Relationship Id="rId26" Type="http://schemas.openxmlformats.org/officeDocument/2006/relationships/image" Target="../media/image10.svg"/><Relationship Id="rId3" Type="http://schemas.openxmlformats.org/officeDocument/2006/relationships/image" Target="../media/image4.svg"/><Relationship Id="rId21" Type="http://schemas.openxmlformats.org/officeDocument/2006/relationships/image" Target="../media/image21.png"/><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slide" Target="slide9.xml"/><Relationship Id="rId25" Type="http://schemas.openxmlformats.org/officeDocument/2006/relationships/image" Target="../media/image9.png"/><Relationship Id="rId33" Type="http://schemas.openxmlformats.org/officeDocument/2006/relationships/image" Target="../media/image32.svg"/><Relationship Id="rId2" Type="http://schemas.openxmlformats.org/officeDocument/2006/relationships/image" Target="../media/image3.png"/><Relationship Id="rId16" Type="http://schemas.openxmlformats.org/officeDocument/2006/relationships/image" Target="../media/image18.svg"/><Relationship Id="rId20" Type="http://schemas.openxmlformats.org/officeDocument/2006/relationships/slide" Target="slide12.xml"/><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6.xml"/><Relationship Id="rId24" Type="http://schemas.openxmlformats.org/officeDocument/2006/relationships/image" Target="../media/image28.svg"/><Relationship Id="rId32" Type="http://schemas.openxmlformats.org/officeDocument/2006/relationships/image" Target="../media/image31.png"/><Relationship Id="rId5" Type="http://schemas.openxmlformats.org/officeDocument/2006/relationships/image" Target="../media/image6.svg"/><Relationship Id="rId15" Type="http://schemas.openxmlformats.org/officeDocument/2006/relationships/image" Target="../media/image17.png"/><Relationship Id="rId23" Type="http://schemas.openxmlformats.org/officeDocument/2006/relationships/image" Target="../media/image27.png"/><Relationship Id="rId28" Type="http://schemas.openxmlformats.org/officeDocument/2006/relationships/image" Target="../media/image12.svg"/><Relationship Id="rId10" Type="http://schemas.openxmlformats.org/officeDocument/2006/relationships/image" Target="../media/image14.svg"/><Relationship Id="rId19" Type="http://schemas.openxmlformats.org/officeDocument/2006/relationships/image" Target="../media/image20.svg"/><Relationship Id="rId31"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13.png"/><Relationship Id="rId14" Type="http://schemas.openxmlformats.org/officeDocument/2006/relationships/slide" Target="slide4.xml"/><Relationship Id="rId22" Type="http://schemas.openxmlformats.org/officeDocument/2006/relationships/image" Target="../media/image22.svg"/><Relationship Id="rId27" Type="http://schemas.openxmlformats.org/officeDocument/2006/relationships/image" Target="../media/image11.png"/><Relationship Id="rId30"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33" Type="http://schemas.openxmlformats.org/officeDocument/2006/relationships/hyperlink" Target="https://seeklogo.com/vector-logo/407805/espressif-systems" TargetMode="External"/><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35.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37.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3.png"/><Relationship Id="rId31"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slide" Target="slide5.xml"/><Relationship Id="rId30"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34" Type="http://schemas.openxmlformats.org/officeDocument/2006/relationships/hyperlink" Target="https://github.com/justcallmekoko/ESP32Marauder" TargetMode="Externa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33" Type="http://schemas.openxmlformats.org/officeDocument/2006/relationships/hyperlink" Target="https://react.dev/" TargetMode="External"/><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35.sv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40.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36" Type="http://schemas.openxmlformats.org/officeDocument/2006/relationships/hyperlink" Target="https://www.wireshark.org/" TargetMode="External"/><Relationship Id="rId10" Type="http://schemas.openxmlformats.org/officeDocument/2006/relationships/image" Target="../media/image11.png"/><Relationship Id="rId19" Type="http://schemas.openxmlformats.org/officeDocument/2006/relationships/image" Target="../media/image13.png"/><Relationship Id="rId31"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38.png"/><Relationship Id="rId35" Type="http://schemas.openxmlformats.org/officeDocument/2006/relationships/hyperlink" Target="https://docs.flipper.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32"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4.svg"/><Relationship Id="rId10" Type="http://schemas.openxmlformats.org/officeDocument/2006/relationships/image" Target="../media/image3.png"/><Relationship Id="rId19" Type="http://schemas.openxmlformats.org/officeDocument/2006/relationships/image" Target="../media/image17.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3.png"/><Relationship Id="rId30"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10" Type="http://schemas.openxmlformats.org/officeDocument/2006/relationships/image" Target="../media/image3.png"/><Relationship Id="rId19" Type="http://schemas.openxmlformats.org/officeDocument/2006/relationships/image" Target="../media/image17.png"/><Relationship Id="rId31"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10" Type="http://schemas.openxmlformats.org/officeDocument/2006/relationships/image" Target="../media/image3.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52.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slide" Target="slide10.xml"/><Relationship Id="rId30"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3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ight Triangle 4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p:nvPr/>
        </p:nvSpPr>
        <p:spPr>
          <a:xfrm flipH="1">
            <a:off x="8254987" y="303075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Rectangle 4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CasellaDiTesto 6">
            <a:extLst>
              <a:ext uri="{FF2B5EF4-FFF2-40B4-BE49-F238E27FC236}">
                <a16:creationId xmlns:a16="http://schemas.microsoft.com/office/drawing/2014/main" id="{417E80BC-EA00-C506-3FB4-306A1F828A70}"/>
              </a:ext>
            </a:extLst>
          </p:cNvPr>
          <p:cNvSpPr txBox="1"/>
          <p:nvPr/>
        </p:nvSpPr>
        <p:spPr>
          <a:xfrm>
            <a:off x="1201545" y="2531030"/>
            <a:ext cx="8921672" cy="1713305"/>
          </a:xfrm>
          <a:prstGeom prst="rect">
            <a:avLst/>
          </a:prstGeom>
        </p:spPr>
        <p:txBody>
          <a:bodyPr vert="horz" lIns="91440" tIns="45720" rIns="91440" bIns="45720" rtlCol="0" anchor="b">
            <a:normAutofit fontScale="85000" lnSpcReduction="10000"/>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8000" b="1" kern="1200" dirty="0">
                <a:solidFill>
                  <a:schemeClr val="tx1"/>
                </a:solidFill>
                <a:latin typeface="+mj-lt"/>
                <a:ea typeface="+mj-ea"/>
                <a:cs typeface="+mj-cs"/>
              </a:rPr>
              <a:t>IoT Security Networking</a:t>
            </a:r>
          </a:p>
        </p:txBody>
      </p:sp>
      <p:sp>
        <p:nvSpPr>
          <p:cNvPr id="15" name="CasellaDiTesto 8">
            <a:extLst>
              <a:ext uri="{FF2B5EF4-FFF2-40B4-BE49-F238E27FC236}">
                <a16:creationId xmlns:a16="http://schemas.microsoft.com/office/drawing/2014/main" id="{66F51DBA-702A-304B-8D85-8D72180BB3E8}"/>
              </a:ext>
            </a:extLst>
          </p:cNvPr>
          <p:cNvSpPr txBox="1"/>
          <p:nvPr/>
        </p:nvSpPr>
        <p:spPr>
          <a:xfrm>
            <a:off x="1289094" y="4484580"/>
            <a:ext cx="7321298" cy="753165"/>
          </a:xfrm>
          <a:prstGeom prst="rect">
            <a:avLst/>
          </a:prstGeom>
        </p:spPr>
        <p:txBody>
          <a:bodyPr vert="horz" lIns="91440" tIns="45720" rIns="91440" bIns="45720" rtlCol="0" anchor="t">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t>A simple IoT Security project on secure and not secure communication tasks. </a:t>
            </a:r>
            <a:endParaRPr lang="en-US" sz="2400" kern="1200" dirty="0">
              <a:solidFill>
                <a:schemeClr val="tx1"/>
              </a:solidFill>
              <a:latin typeface="+mn-lt"/>
              <a:ea typeface="+mn-ea"/>
              <a:cs typeface="+mn-cs"/>
            </a:endParaRPr>
          </a:p>
        </p:txBody>
      </p:sp>
      <p:pic>
        <p:nvPicPr>
          <p:cNvPr id="9" name="Immagine 8" descr="Immagine che contiene Carattere, Elementi grafici, testo, logo&#10;&#10;Descrizione generata automaticamente">
            <a:extLst>
              <a:ext uri="{FF2B5EF4-FFF2-40B4-BE49-F238E27FC236}">
                <a16:creationId xmlns:a16="http://schemas.microsoft.com/office/drawing/2014/main" id="{1A572662-AE6D-4C05-B7D1-15ADE888D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457" y="623275"/>
            <a:ext cx="2451370" cy="2451370"/>
          </a:xfrm>
          <a:prstGeom prst="rect">
            <a:avLst/>
          </a:prstGeom>
        </p:spPr>
      </p:pic>
      <p:pic>
        <p:nvPicPr>
          <p:cNvPr id="21" name="Immagine 20" descr="Immagine che contiene Elementi grafici&#10;&#10;Descrizione generata automaticamente">
            <a:extLst>
              <a:ext uri="{FF2B5EF4-FFF2-40B4-BE49-F238E27FC236}">
                <a16:creationId xmlns:a16="http://schemas.microsoft.com/office/drawing/2014/main" id="{068C5312-EFBA-7D41-75EA-AAA4D7B06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06" y="623275"/>
            <a:ext cx="8642951" cy="2450986"/>
          </a:xfrm>
          <a:prstGeom prst="rect">
            <a:avLst/>
          </a:prstGeom>
        </p:spPr>
      </p:pic>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a:extLst>
            <a:ext uri="{FF2B5EF4-FFF2-40B4-BE49-F238E27FC236}">
              <a16:creationId xmlns:a16="http://schemas.microsoft.com/office/drawing/2014/main" id="{63DCA28D-3A1A-F6B0-F625-DA6187AAAD17}"/>
            </a:ext>
          </a:extLst>
        </p:cNvPr>
        <p:cNvGrpSpPr/>
        <p:nvPr/>
      </p:nvGrpSpPr>
      <p:grpSpPr>
        <a:xfrm>
          <a:off x="0" y="0"/>
          <a:ext cx="0" cy="0"/>
          <a:chOff x="0" y="0"/>
          <a:chExt cx="0" cy="0"/>
        </a:xfrm>
      </p:grpSpPr>
      <p:grpSp>
        <p:nvGrpSpPr>
          <p:cNvPr id="40" name="Gruppo 39">
            <a:extLst>
              <a:ext uri="{FF2B5EF4-FFF2-40B4-BE49-F238E27FC236}">
                <a16:creationId xmlns:a16="http://schemas.microsoft.com/office/drawing/2014/main" id="{F7AA9BCD-5393-556E-BFAC-6820AE40B3A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3AD648B9-7897-A8EB-1F54-91F3E31C97D3}"/>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6E9E2084-B91A-A0E6-6D7E-3DB97407057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282859D7-75C9-6857-E334-9414B6BCA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BB6BD3D3-EDFF-227F-E003-2CD8F8BCB499}"/>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EB05596C-4E46-A42A-EB70-05A6E18F5BBF}"/>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44C33094-56F9-9513-A732-1ECE05D6B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0642C674-BFAA-9530-3A91-9D8F55967710}"/>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89FD6E0C-FF99-A026-9D3D-B598394D6D5F}"/>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5727F270-9FA6-3B37-F1FA-C0F8DC4F14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1D586162-D7C9-8EA5-A985-739F13ED3680}"/>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FD373A91-B900-7171-9B88-5D0AF3E15F5F}"/>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6B4BAC46-67F6-20C6-23F7-C7C6CE9F58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94F56632-37E7-1AF1-0AC8-E8AC74C58355}"/>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C60E7E95-8193-9A3A-CE92-EF3BC49E8C2F}"/>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181753C2-A642-3058-B71D-81E879640D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B1E6F205-D692-00E2-B3DB-8346C48CDBC9}"/>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66BDD5D0-2194-3229-BAD3-D453E3CC9395}"/>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FBB4BE9C-0ED5-4A40-76AC-C90477FEC7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1951AB8C-8C48-5C27-23C1-255A851C051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552323C2-820A-D37B-8F0F-9B4F9A9800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CC9CD154-8B13-97A1-3BC8-1A1FD1BB35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FC399C77-09C8-FBEF-F35D-0AD5111D888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Play con riempimento a tinta unita">
            <a:hlinkClick r:id="rId27" action="ppaction://hlinksldjump"/>
            <a:extLst>
              <a:ext uri="{FF2B5EF4-FFF2-40B4-BE49-F238E27FC236}">
                <a16:creationId xmlns:a16="http://schemas.microsoft.com/office/drawing/2014/main" id="{3429EF74-5E90-D2F7-3A3A-9A5568492FE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5" name="CasellaDiTesto 4">
            <a:extLst>
              <a:ext uri="{FF2B5EF4-FFF2-40B4-BE49-F238E27FC236}">
                <a16:creationId xmlns:a16="http://schemas.microsoft.com/office/drawing/2014/main" id="{94B87EA6-0FB3-634A-20D9-49D257D4D696}"/>
              </a:ext>
            </a:extLst>
          </p:cNvPr>
          <p:cNvSpPr txBox="1"/>
          <p:nvPr/>
        </p:nvSpPr>
        <p:spPr>
          <a:xfrm>
            <a:off x="2568182" y="455973"/>
            <a:ext cx="4868640"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Proxy Server (test 2)</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BBF2E925-8211-3E44-1E96-F20550627D3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9ACFD5BF-EF70-0916-1BE4-F0BDF8D81190}"/>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CasellaDiTesto 2">
            <a:extLst>
              <a:ext uri="{FF2B5EF4-FFF2-40B4-BE49-F238E27FC236}">
                <a16:creationId xmlns:a16="http://schemas.microsoft.com/office/drawing/2014/main" id="{7A87A008-027E-5ECE-3A2F-B92E2918A7D5}"/>
              </a:ext>
            </a:extLst>
          </p:cNvPr>
          <p:cNvSpPr txBox="1"/>
          <p:nvPr/>
        </p:nvSpPr>
        <p:spPr>
          <a:xfrm>
            <a:off x="1794841" y="1358221"/>
            <a:ext cx="5641981" cy="1200329"/>
          </a:xfrm>
          <a:prstGeom prst="rect">
            <a:avLst/>
          </a:prstGeom>
          <a:noFill/>
        </p:spPr>
        <p:txBody>
          <a:bodyPr wrap="square">
            <a:spAutoFit/>
          </a:bodyPr>
          <a:lstStyle/>
          <a:p>
            <a:r>
              <a:rPr lang="en-US" sz="2400" dirty="0">
                <a:solidFill>
                  <a:schemeClr val="bg1"/>
                </a:solidFill>
              </a:rPr>
              <a:t>A second test was done with a supporting “ESP 32” going into “Man in the Middle” mode as a Proxy Server.</a:t>
            </a:r>
          </a:p>
        </p:txBody>
      </p:sp>
      <p:pic>
        <p:nvPicPr>
          <p:cNvPr id="6" name="Immagine 5">
            <a:extLst>
              <a:ext uri="{FF2B5EF4-FFF2-40B4-BE49-F238E27FC236}">
                <a16:creationId xmlns:a16="http://schemas.microsoft.com/office/drawing/2014/main" id="{56305034-D18C-796B-198A-CDE38636E74A}"/>
              </a:ext>
            </a:extLst>
          </p:cNvPr>
          <p:cNvPicPr>
            <a:picLocks noChangeAspect="1"/>
          </p:cNvPicPr>
          <p:nvPr/>
        </p:nvPicPr>
        <p:blipFill>
          <a:blip r:embed="rId31"/>
          <a:stretch>
            <a:fillRect/>
          </a:stretch>
        </p:blipFill>
        <p:spPr>
          <a:xfrm>
            <a:off x="7666789" y="3881047"/>
            <a:ext cx="3388901" cy="196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300B13FB-7ADE-8855-5EB9-ECA557873088}"/>
              </a:ext>
            </a:extLst>
          </p:cNvPr>
          <p:cNvSpPr txBox="1"/>
          <p:nvPr/>
        </p:nvSpPr>
        <p:spPr>
          <a:xfrm>
            <a:off x="1794471" y="2695755"/>
            <a:ext cx="5642351" cy="830997"/>
          </a:xfrm>
          <a:prstGeom prst="rect">
            <a:avLst/>
          </a:prstGeom>
          <a:noFill/>
        </p:spPr>
        <p:txBody>
          <a:bodyPr wrap="square">
            <a:spAutoFit/>
          </a:bodyPr>
          <a:lstStyle/>
          <a:p>
            <a:r>
              <a:rPr lang="en-US" sz="2400" dirty="0">
                <a:solidFill>
                  <a:schemeClr val="bg1"/>
                </a:solidFill>
              </a:rPr>
              <a:t>The simulation considers an “Evil” or “Good” Proxy Server scenario.</a:t>
            </a:r>
          </a:p>
        </p:txBody>
      </p:sp>
      <p:sp>
        <p:nvSpPr>
          <p:cNvPr id="13" name="CasellaDiTesto 12">
            <a:extLst>
              <a:ext uri="{FF2B5EF4-FFF2-40B4-BE49-F238E27FC236}">
                <a16:creationId xmlns:a16="http://schemas.microsoft.com/office/drawing/2014/main" id="{9B679FAF-8EC2-F41B-8AB6-292F03253400}"/>
              </a:ext>
            </a:extLst>
          </p:cNvPr>
          <p:cNvSpPr txBox="1"/>
          <p:nvPr/>
        </p:nvSpPr>
        <p:spPr>
          <a:xfrm>
            <a:off x="1794471" y="3663957"/>
            <a:ext cx="5642351" cy="3046988"/>
          </a:xfrm>
          <a:prstGeom prst="rect">
            <a:avLst/>
          </a:prstGeom>
          <a:noFill/>
        </p:spPr>
        <p:txBody>
          <a:bodyPr wrap="square">
            <a:spAutoFit/>
          </a:bodyPr>
          <a:lstStyle/>
          <a:p>
            <a:r>
              <a:rPr lang="en-US" sz="2400" dirty="0">
                <a:solidFill>
                  <a:schemeClr val="bg1"/>
                </a:solidFill>
              </a:rPr>
              <a:t>A proxy server intercepts incoming traffic and forwards it, providing an unencrypted view of the traffic. This can lead to eavesdropping and the exposure of sensitive data exchanged between the client and server, thus requiring increased attention and reliability in IoT communication systems.</a:t>
            </a:r>
            <a:endParaRPr lang="it-IT" sz="2400" dirty="0">
              <a:solidFill>
                <a:schemeClr val="bg1"/>
              </a:solidFill>
            </a:endParaRPr>
          </a:p>
        </p:txBody>
      </p:sp>
      <p:cxnSp>
        <p:nvCxnSpPr>
          <p:cNvPr id="10" name="Connettore diritto 9">
            <a:extLst>
              <a:ext uri="{FF2B5EF4-FFF2-40B4-BE49-F238E27FC236}">
                <a16:creationId xmlns:a16="http://schemas.microsoft.com/office/drawing/2014/main" id="{11EE546A-4F7F-59C2-C791-7ADA6F887A8B}"/>
              </a:ext>
            </a:extLst>
          </p:cNvPr>
          <p:cNvCxnSpPr>
            <a:cxnSpLocks/>
          </p:cNvCxnSpPr>
          <p:nvPr/>
        </p:nvCxnSpPr>
        <p:spPr>
          <a:xfrm>
            <a:off x="7393074" y="1225414"/>
            <a:ext cx="0" cy="563258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5" name="Connettore diritto 14">
            <a:extLst>
              <a:ext uri="{FF2B5EF4-FFF2-40B4-BE49-F238E27FC236}">
                <a16:creationId xmlns:a16="http://schemas.microsoft.com/office/drawing/2014/main" id="{EE180B11-505D-1264-9465-ECE732042938}"/>
              </a:ext>
            </a:extLst>
          </p:cNvPr>
          <p:cNvCxnSpPr>
            <a:cxnSpLocks/>
          </p:cNvCxnSpPr>
          <p:nvPr/>
        </p:nvCxnSpPr>
        <p:spPr>
          <a:xfrm>
            <a:off x="7393074" y="1225414"/>
            <a:ext cx="4951326"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24" name="Immagine 23">
            <a:extLst>
              <a:ext uri="{FF2B5EF4-FFF2-40B4-BE49-F238E27FC236}">
                <a16:creationId xmlns:a16="http://schemas.microsoft.com/office/drawing/2014/main" id="{E628FDB3-EAD0-AD3B-38D5-0312B917A24F}"/>
              </a:ext>
            </a:extLst>
          </p:cNvPr>
          <p:cNvPicPr>
            <a:picLocks noChangeAspect="1"/>
          </p:cNvPicPr>
          <p:nvPr/>
        </p:nvPicPr>
        <p:blipFill>
          <a:blip r:embed="rId32"/>
          <a:stretch>
            <a:fillRect/>
          </a:stretch>
        </p:blipFill>
        <p:spPr>
          <a:xfrm>
            <a:off x="7666789" y="1498157"/>
            <a:ext cx="3388895" cy="2091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7007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21" action="ppaction://hlinksldjump"/>
            <a:extLst>
              <a:ext uri="{FF2B5EF4-FFF2-40B4-BE49-F238E27FC236}">
                <a16:creationId xmlns:a16="http://schemas.microsoft.com/office/drawing/2014/main" id="{E84E018A-3F92-15A1-58BC-E0882CF4893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10" name="CasellaDiTesto 9">
            <a:extLst>
              <a:ext uri="{FF2B5EF4-FFF2-40B4-BE49-F238E27FC236}">
                <a16:creationId xmlns:a16="http://schemas.microsoft.com/office/drawing/2014/main" id="{17F6A7E6-6030-6557-CC88-CEDD39368CC2}"/>
              </a:ext>
            </a:extLst>
          </p:cNvPr>
          <p:cNvSpPr txBox="1"/>
          <p:nvPr/>
        </p:nvSpPr>
        <p:spPr>
          <a:xfrm>
            <a:off x="2568182" y="455973"/>
            <a:ext cx="5933034"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Network </a:t>
            </a:r>
            <a:r>
              <a:rPr lang="it-IT" sz="4400" dirty="0" err="1">
                <a:solidFill>
                  <a:schemeClr val="bg1">
                    <a:lumMod val="95000"/>
                  </a:schemeClr>
                </a:solidFill>
                <a:latin typeface="Times New Roman" panose="02020603050405020304" pitchFamily="18" charset="0"/>
                <a:cs typeface="Times New Roman" panose="02020603050405020304" pitchFamily="18" charset="0"/>
              </a:rPr>
              <a:t>Redirect</a:t>
            </a:r>
            <a:r>
              <a:rPr lang="it-IT" sz="4400" dirty="0">
                <a:solidFill>
                  <a:schemeClr val="bg1">
                    <a:lumMod val="95000"/>
                  </a:schemeClr>
                </a:solidFill>
                <a:latin typeface="Times New Roman" panose="02020603050405020304" pitchFamily="18" charset="0"/>
                <a:cs typeface="Times New Roman" panose="02020603050405020304" pitchFamily="18" charset="0"/>
              </a:rPr>
              <a:t> (test 3)</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C46EACC5-6A3A-7F58-A383-5549B6A859A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C0AD8212-F2F6-896D-40A9-3ED0D8B37A86}"/>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CasellaDiTesto 2">
            <a:extLst>
              <a:ext uri="{FF2B5EF4-FFF2-40B4-BE49-F238E27FC236}">
                <a16:creationId xmlns:a16="http://schemas.microsoft.com/office/drawing/2014/main" id="{8C0ACF35-BDF8-15C9-3972-CCAC545C6BB7}"/>
              </a:ext>
            </a:extLst>
          </p:cNvPr>
          <p:cNvSpPr txBox="1"/>
          <p:nvPr/>
        </p:nvSpPr>
        <p:spPr>
          <a:xfrm>
            <a:off x="1794841" y="1358221"/>
            <a:ext cx="7453331" cy="461665"/>
          </a:xfrm>
          <a:prstGeom prst="rect">
            <a:avLst/>
          </a:prstGeom>
          <a:noFill/>
        </p:spPr>
        <p:txBody>
          <a:bodyPr wrap="square">
            <a:spAutoFit/>
          </a:bodyPr>
          <a:lstStyle/>
          <a:p>
            <a:r>
              <a:rPr lang="en-US" sz="2400" dirty="0">
                <a:solidFill>
                  <a:schemeClr val="bg1"/>
                </a:solidFill>
              </a:rPr>
              <a:t>A machine was used to carry out an ARP Spoofing attack.</a:t>
            </a:r>
            <a:endParaRPr lang="it-IT" sz="2400" dirty="0">
              <a:solidFill>
                <a:schemeClr val="bg1"/>
              </a:solidFill>
            </a:endParaRPr>
          </a:p>
        </p:txBody>
      </p:sp>
      <p:pic>
        <p:nvPicPr>
          <p:cNvPr id="1026" name="Picture 2">
            <a:extLst>
              <a:ext uri="{FF2B5EF4-FFF2-40B4-BE49-F238E27FC236}">
                <a16:creationId xmlns:a16="http://schemas.microsoft.com/office/drawing/2014/main" id="{33931C5D-84FE-3CC5-1D45-CC3DA627FC6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40140" y="3646299"/>
            <a:ext cx="4873344" cy="243667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75AAD814-2C45-A4FA-5AB4-918E8E59BC96}"/>
              </a:ext>
            </a:extLst>
          </p:cNvPr>
          <p:cNvSpPr txBox="1"/>
          <p:nvPr/>
        </p:nvSpPr>
        <p:spPr>
          <a:xfrm>
            <a:off x="1794840" y="2027780"/>
            <a:ext cx="7453331" cy="830997"/>
          </a:xfrm>
          <a:prstGeom prst="rect">
            <a:avLst/>
          </a:prstGeom>
          <a:noFill/>
        </p:spPr>
        <p:txBody>
          <a:bodyPr wrap="square">
            <a:spAutoFit/>
          </a:bodyPr>
          <a:lstStyle/>
          <a:p>
            <a:r>
              <a:rPr lang="it-IT" sz="2400" dirty="0">
                <a:solidFill>
                  <a:schemeClr val="bg1"/>
                </a:solidFill>
              </a:rPr>
              <a:t>The machine </a:t>
            </a:r>
            <a:r>
              <a:rPr lang="it-IT" sz="2400" dirty="0" err="1">
                <a:solidFill>
                  <a:schemeClr val="bg1"/>
                </a:solidFill>
              </a:rPr>
              <a:t>sent</a:t>
            </a:r>
            <a:r>
              <a:rPr lang="it-IT" sz="2400" dirty="0">
                <a:solidFill>
                  <a:schemeClr val="bg1"/>
                </a:solidFill>
              </a:rPr>
              <a:t> </a:t>
            </a:r>
            <a:r>
              <a:rPr lang="it-IT" sz="2400" dirty="0" err="1">
                <a:solidFill>
                  <a:schemeClr val="bg1"/>
                </a:solidFill>
              </a:rPr>
              <a:t>spoofed</a:t>
            </a:r>
            <a:r>
              <a:rPr lang="it-IT" sz="2400" dirty="0">
                <a:solidFill>
                  <a:schemeClr val="bg1"/>
                </a:solidFill>
              </a:rPr>
              <a:t> ARP </a:t>
            </a:r>
            <a:r>
              <a:rPr lang="it-IT" sz="2400" dirty="0" err="1">
                <a:solidFill>
                  <a:schemeClr val="bg1"/>
                </a:solidFill>
              </a:rPr>
              <a:t>packets</a:t>
            </a:r>
            <a:r>
              <a:rPr lang="it-IT" sz="2400" dirty="0">
                <a:solidFill>
                  <a:schemeClr val="bg1"/>
                </a:solidFill>
              </a:rPr>
              <a:t> in </a:t>
            </a:r>
            <a:r>
              <a:rPr lang="it-IT" sz="2400" dirty="0" err="1">
                <a:solidFill>
                  <a:schemeClr val="bg1"/>
                </a:solidFill>
              </a:rPr>
              <a:t>order</a:t>
            </a:r>
            <a:r>
              <a:rPr lang="it-IT" sz="2400" dirty="0">
                <a:solidFill>
                  <a:schemeClr val="bg1"/>
                </a:solidFill>
              </a:rPr>
              <a:t> to </a:t>
            </a:r>
            <a:r>
              <a:rPr lang="it-IT" sz="2400" dirty="0" err="1">
                <a:solidFill>
                  <a:schemeClr val="bg1"/>
                </a:solidFill>
              </a:rPr>
              <a:t>pretend</a:t>
            </a:r>
            <a:r>
              <a:rPr lang="it-IT" sz="2400" dirty="0">
                <a:solidFill>
                  <a:schemeClr val="bg1"/>
                </a:solidFill>
              </a:rPr>
              <a:t> to be the target device (the server).</a:t>
            </a:r>
          </a:p>
        </p:txBody>
      </p:sp>
      <p:sp>
        <p:nvSpPr>
          <p:cNvPr id="15" name="CasellaDiTesto 14">
            <a:extLst>
              <a:ext uri="{FF2B5EF4-FFF2-40B4-BE49-F238E27FC236}">
                <a16:creationId xmlns:a16="http://schemas.microsoft.com/office/drawing/2014/main" id="{3D391ED9-FC6E-4E9D-A17B-70AE761F9BD2}"/>
              </a:ext>
            </a:extLst>
          </p:cNvPr>
          <p:cNvSpPr txBox="1"/>
          <p:nvPr/>
        </p:nvSpPr>
        <p:spPr>
          <a:xfrm>
            <a:off x="1794840" y="3072349"/>
            <a:ext cx="4062214" cy="3785652"/>
          </a:xfrm>
          <a:prstGeom prst="rect">
            <a:avLst/>
          </a:prstGeom>
          <a:noFill/>
        </p:spPr>
        <p:txBody>
          <a:bodyPr wrap="square">
            <a:spAutoFit/>
          </a:bodyPr>
          <a:lstStyle/>
          <a:p>
            <a:r>
              <a:rPr lang="it-IT" sz="2400" dirty="0" err="1">
                <a:solidFill>
                  <a:schemeClr val="bg1"/>
                </a:solidFill>
              </a:rPr>
              <a:t>Although</a:t>
            </a:r>
            <a:r>
              <a:rPr lang="it-IT" sz="2400" dirty="0">
                <a:solidFill>
                  <a:schemeClr val="bg1"/>
                </a:solidFill>
              </a:rPr>
              <a:t> the </a:t>
            </a:r>
            <a:r>
              <a:rPr lang="it-IT" sz="2400" dirty="0" err="1">
                <a:solidFill>
                  <a:schemeClr val="bg1"/>
                </a:solidFill>
              </a:rPr>
              <a:t>attack</a:t>
            </a:r>
            <a:r>
              <a:rPr lang="it-IT" sz="2400" dirty="0">
                <a:solidFill>
                  <a:schemeClr val="bg1"/>
                </a:solidFill>
              </a:rPr>
              <a:t> </a:t>
            </a:r>
            <a:r>
              <a:rPr lang="it-IT" sz="2400" dirty="0" err="1">
                <a:solidFill>
                  <a:schemeClr val="bg1"/>
                </a:solidFill>
              </a:rPr>
              <a:t>is</a:t>
            </a:r>
            <a:r>
              <a:rPr lang="it-IT" sz="2400" dirty="0">
                <a:solidFill>
                  <a:schemeClr val="bg1"/>
                </a:solidFill>
              </a:rPr>
              <a:t> </a:t>
            </a:r>
            <a:r>
              <a:rPr lang="it-IT" sz="2400" dirty="0" err="1">
                <a:solidFill>
                  <a:schemeClr val="bg1"/>
                </a:solidFill>
              </a:rPr>
              <a:t>successful</a:t>
            </a:r>
            <a:r>
              <a:rPr lang="it-IT" sz="2400" dirty="0">
                <a:solidFill>
                  <a:schemeClr val="bg1"/>
                </a:solidFill>
              </a:rPr>
              <a:t>, </a:t>
            </a:r>
            <a:r>
              <a:rPr lang="it-IT" sz="2400" dirty="0" err="1">
                <a:solidFill>
                  <a:schemeClr val="bg1"/>
                </a:solidFill>
              </a:rPr>
              <a:t>particularly</a:t>
            </a:r>
            <a:r>
              <a:rPr lang="it-IT" sz="2400" dirty="0">
                <a:solidFill>
                  <a:schemeClr val="bg1"/>
                </a:solidFill>
              </a:rPr>
              <a:t> with </a:t>
            </a:r>
            <a:r>
              <a:rPr lang="it-IT" sz="2400" dirty="0" err="1">
                <a:solidFill>
                  <a:schemeClr val="bg1"/>
                </a:solidFill>
              </a:rPr>
              <a:t>efficiency</a:t>
            </a:r>
            <a:r>
              <a:rPr lang="it-IT" sz="2400" dirty="0">
                <a:solidFill>
                  <a:schemeClr val="bg1"/>
                </a:solidFill>
              </a:rPr>
              <a:t> in </a:t>
            </a:r>
            <a:r>
              <a:rPr lang="it-IT" sz="2400" dirty="0" err="1">
                <a:solidFill>
                  <a:schemeClr val="bg1"/>
                </a:solidFill>
              </a:rPr>
              <a:t>unsecured</a:t>
            </a:r>
            <a:r>
              <a:rPr lang="it-IT" sz="2400" dirty="0">
                <a:solidFill>
                  <a:schemeClr val="bg1"/>
                </a:solidFill>
              </a:rPr>
              <a:t> HTTP </a:t>
            </a:r>
            <a:r>
              <a:rPr lang="it-IT" sz="2400" dirty="0" err="1">
                <a:solidFill>
                  <a:schemeClr val="bg1"/>
                </a:solidFill>
              </a:rPr>
              <a:t>communications</a:t>
            </a:r>
            <a:r>
              <a:rPr lang="it-IT" sz="2400" dirty="0">
                <a:solidFill>
                  <a:schemeClr val="bg1"/>
                </a:solidFill>
              </a:rPr>
              <a:t>, the Three-Way-</a:t>
            </a:r>
            <a:r>
              <a:rPr lang="it-IT" sz="2400" dirty="0" err="1">
                <a:solidFill>
                  <a:schemeClr val="bg1"/>
                </a:solidFill>
              </a:rPr>
              <a:t>Handshake</a:t>
            </a:r>
            <a:r>
              <a:rPr lang="it-IT" sz="2400" dirty="0">
                <a:solidFill>
                  <a:schemeClr val="bg1"/>
                </a:solidFill>
              </a:rPr>
              <a:t> </a:t>
            </a:r>
            <a:r>
              <a:rPr lang="it-IT" sz="2400" dirty="0" err="1">
                <a:solidFill>
                  <a:schemeClr val="bg1"/>
                </a:solidFill>
              </a:rPr>
              <a:t>is</a:t>
            </a:r>
            <a:r>
              <a:rPr lang="it-IT" sz="2400" dirty="0">
                <a:solidFill>
                  <a:schemeClr val="bg1"/>
                </a:solidFill>
              </a:rPr>
              <a:t> </a:t>
            </a:r>
            <a:r>
              <a:rPr lang="it-IT" sz="2400" dirty="0" err="1">
                <a:solidFill>
                  <a:schemeClr val="bg1"/>
                </a:solidFill>
              </a:rPr>
              <a:t>not</a:t>
            </a:r>
            <a:r>
              <a:rPr lang="it-IT" sz="2400" dirty="0">
                <a:solidFill>
                  <a:schemeClr val="bg1"/>
                </a:solidFill>
              </a:rPr>
              <a:t> </a:t>
            </a:r>
            <a:r>
              <a:rPr lang="it-IT" sz="2400" dirty="0" err="1">
                <a:solidFill>
                  <a:schemeClr val="bg1"/>
                </a:solidFill>
              </a:rPr>
              <a:t>feasible</a:t>
            </a:r>
            <a:r>
              <a:rPr lang="it-IT" sz="2400" dirty="0">
                <a:solidFill>
                  <a:schemeClr val="bg1"/>
                </a:solidFill>
              </a:rPr>
              <a:t>, </a:t>
            </a:r>
            <a:r>
              <a:rPr lang="it-IT" sz="2400" dirty="0" err="1">
                <a:solidFill>
                  <a:schemeClr val="bg1"/>
                </a:solidFill>
              </a:rPr>
              <a:t>since</a:t>
            </a:r>
            <a:r>
              <a:rPr lang="it-IT" sz="2400" dirty="0">
                <a:solidFill>
                  <a:schemeClr val="bg1"/>
                </a:solidFill>
              </a:rPr>
              <a:t> the client </a:t>
            </a:r>
            <a:r>
              <a:rPr lang="it-IT" sz="2400" dirty="0" err="1">
                <a:solidFill>
                  <a:schemeClr val="bg1"/>
                </a:solidFill>
              </a:rPr>
              <a:t>cannot</a:t>
            </a:r>
            <a:r>
              <a:rPr lang="it-IT" sz="2400" dirty="0">
                <a:solidFill>
                  <a:schemeClr val="bg1"/>
                </a:solidFill>
              </a:rPr>
              <a:t> be </a:t>
            </a:r>
            <a:r>
              <a:rPr lang="it-IT" sz="2400" dirty="0" err="1">
                <a:solidFill>
                  <a:schemeClr val="bg1"/>
                </a:solidFill>
              </a:rPr>
              <a:t>authenticated</a:t>
            </a:r>
            <a:r>
              <a:rPr lang="it-IT" sz="2400" dirty="0">
                <a:solidFill>
                  <a:schemeClr val="bg1"/>
                </a:solidFill>
              </a:rPr>
              <a:t>, </a:t>
            </a:r>
            <a:r>
              <a:rPr lang="it-IT" sz="2400" dirty="0" err="1">
                <a:solidFill>
                  <a:schemeClr val="bg1"/>
                </a:solidFill>
              </a:rPr>
              <a:t>given</a:t>
            </a:r>
            <a:r>
              <a:rPr lang="it-IT" sz="2400" dirty="0">
                <a:solidFill>
                  <a:schemeClr val="bg1"/>
                </a:solidFill>
              </a:rPr>
              <a:t> the </a:t>
            </a:r>
            <a:r>
              <a:rPr lang="it-IT" sz="2400" dirty="0" err="1">
                <a:solidFill>
                  <a:schemeClr val="bg1"/>
                </a:solidFill>
              </a:rPr>
              <a:t>absence</a:t>
            </a:r>
            <a:r>
              <a:rPr lang="it-IT" sz="2400" dirty="0">
                <a:solidFill>
                  <a:schemeClr val="bg1"/>
                </a:solidFill>
              </a:rPr>
              <a:t> of the server certificate by the </a:t>
            </a:r>
            <a:r>
              <a:rPr lang="it-IT" sz="2400" dirty="0" err="1">
                <a:solidFill>
                  <a:schemeClr val="bg1"/>
                </a:solidFill>
              </a:rPr>
              <a:t>attacking</a:t>
            </a:r>
            <a:r>
              <a:rPr lang="it-IT" sz="2400" dirty="0">
                <a:solidFill>
                  <a:schemeClr val="bg1"/>
                </a:solidFill>
              </a:rPr>
              <a:t> machine.</a:t>
            </a:r>
          </a:p>
        </p:txBody>
      </p:sp>
      <p:cxnSp>
        <p:nvCxnSpPr>
          <p:cNvPr id="21" name="Connettore diritto 20">
            <a:extLst>
              <a:ext uri="{FF2B5EF4-FFF2-40B4-BE49-F238E27FC236}">
                <a16:creationId xmlns:a16="http://schemas.microsoft.com/office/drawing/2014/main" id="{153ECBFC-06E4-2D2B-4D92-5CBC40207A54}"/>
              </a:ext>
            </a:extLst>
          </p:cNvPr>
          <p:cNvCxnSpPr>
            <a:cxnSpLocks/>
          </p:cNvCxnSpPr>
          <p:nvPr/>
        </p:nvCxnSpPr>
        <p:spPr>
          <a:xfrm>
            <a:off x="5926119" y="3429000"/>
            <a:ext cx="6293333"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4" name="Connettore diritto 23">
            <a:extLst>
              <a:ext uri="{FF2B5EF4-FFF2-40B4-BE49-F238E27FC236}">
                <a16:creationId xmlns:a16="http://schemas.microsoft.com/office/drawing/2014/main" id="{7852F055-E80C-D00F-568E-AB89728D5538}"/>
              </a:ext>
            </a:extLst>
          </p:cNvPr>
          <p:cNvCxnSpPr>
            <a:cxnSpLocks/>
          </p:cNvCxnSpPr>
          <p:nvPr/>
        </p:nvCxnSpPr>
        <p:spPr>
          <a:xfrm flipH="1">
            <a:off x="5926119" y="3435447"/>
            <a:ext cx="1974" cy="342255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003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21447"/>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 action="ppaction://noaction"/>
              <a:extLst>
                <a:ext uri="{FF2B5EF4-FFF2-40B4-BE49-F238E27FC236}">
                  <a16:creationId xmlns:a16="http://schemas.microsoft.com/office/drawing/2014/main" id="{AA009A78-0E3E-457D-8075-D346F46AB9C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1DCD003-C3B4-29D9-4C3F-FCE76354B7D1}"/>
              </a:ext>
            </a:extLst>
          </p:cNvPr>
          <p:cNvSpPr txBox="1"/>
          <p:nvPr/>
        </p:nvSpPr>
        <p:spPr>
          <a:xfrm>
            <a:off x="2568182" y="455973"/>
            <a:ext cx="295786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Future </a:t>
            </a:r>
            <a:r>
              <a:rPr lang="it-IT" sz="4400" dirty="0" err="1">
                <a:solidFill>
                  <a:schemeClr val="bg1">
                    <a:lumMod val="95000"/>
                  </a:schemeClr>
                </a:solidFill>
                <a:latin typeface="Times New Roman" panose="02020603050405020304" pitchFamily="18" charset="0"/>
                <a:cs typeface="Times New Roman" panose="02020603050405020304" pitchFamily="18" charset="0"/>
              </a:rPr>
              <a:t>Devs</a:t>
            </a:r>
            <a:endParaRPr lang="it-IT" sz="4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57" name="Elemento grafico 56" descr="Play con riempimento a tinta unita">
            <a:hlinkClick r:id="rId26" action="ppaction://hlinksldjump"/>
            <a:extLst>
              <a:ext uri="{FF2B5EF4-FFF2-40B4-BE49-F238E27FC236}">
                <a16:creationId xmlns:a16="http://schemas.microsoft.com/office/drawing/2014/main" id="{A51FD489-B307-37BA-E25C-226AC61057E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55693" y="5795408"/>
            <a:ext cx="914400" cy="914400"/>
          </a:xfrm>
          <a:prstGeom prst="rect">
            <a:avLst/>
          </a:prstGeom>
        </p:spPr>
      </p:pic>
      <p:pic>
        <p:nvPicPr>
          <p:cNvPr id="44" name="Immagine 43" descr="Immagine che contiene Elementi grafici, schermata, grafica, Policromia&#10;&#10;Descrizione generata automaticamente">
            <a:extLst>
              <a:ext uri="{FF2B5EF4-FFF2-40B4-BE49-F238E27FC236}">
                <a16:creationId xmlns:a16="http://schemas.microsoft.com/office/drawing/2014/main" id="{830FD838-9660-2FB4-0D22-2C69A6FE301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45" name="Rettangolo 44">
            <a:extLst>
              <a:ext uri="{FF2B5EF4-FFF2-40B4-BE49-F238E27FC236}">
                <a16:creationId xmlns:a16="http://schemas.microsoft.com/office/drawing/2014/main" id="{F9ABC69E-6AC4-3955-5762-E8374EAC4B44}"/>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 name="CasellaDiTesto 4">
            <a:extLst>
              <a:ext uri="{FF2B5EF4-FFF2-40B4-BE49-F238E27FC236}">
                <a16:creationId xmlns:a16="http://schemas.microsoft.com/office/drawing/2014/main" id="{21ADC3E8-12F7-C4D3-5689-584A941D04B9}"/>
              </a:ext>
            </a:extLst>
          </p:cNvPr>
          <p:cNvSpPr txBox="1"/>
          <p:nvPr/>
        </p:nvSpPr>
        <p:spPr>
          <a:xfrm>
            <a:off x="1794841" y="1562194"/>
            <a:ext cx="9260852" cy="584775"/>
          </a:xfrm>
          <a:prstGeom prst="rect">
            <a:avLst/>
          </a:prstGeom>
          <a:noFill/>
        </p:spPr>
        <p:txBody>
          <a:bodyPr wrap="square">
            <a:spAutoFit/>
          </a:bodyPr>
          <a:lstStyle/>
          <a:p>
            <a:r>
              <a:rPr lang="en-US" sz="3200" b="1" dirty="0">
                <a:solidFill>
                  <a:schemeClr val="bg1"/>
                </a:solidFill>
              </a:rPr>
              <a:t>- Integration of Additional Security Protocols:</a:t>
            </a:r>
            <a:endParaRPr lang="it-IT" sz="3200" b="1" dirty="0">
              <a:solidFill>
                <a:schemeClr val="bg1"/>
              </a:solidFill>
            </a:endParaRPr>
          </a:p>
        </p:txBody>
      </p:sp>
      <p:sp>
        <p:nvSpPr>
          <p:cNvPr id="7" name="CasellaDiTesto 6">
            <a:extLst>
              <a:ext uri="{FF2B5EF4-FFF2-40B4-BE49-F238E27FC236}">
                <a16:creationId xmlns:a16="http://schemas.microsoft.com/office/drawing/2014/main" id="{56D6FCDC-23CA-E52E-1BE7-6037AC580D74}"/>
              </a:ext>
            </a:extLst>
          </p:cNvPr>
          <p:cNvSpPr txBox="1"/>
          <p:nvPr/>
        </p:nvSpPr>
        <p:spPr>
          <a:xfrm>
            <a:off x="1794841" y="3709163"/>
            <a:ext cx="9260852" cy="584775"/>
          </a:xfrm>
          <a:prstGeom prst="rect">
            <a:avLst/>
          </a:prstGeom>
          <a:noFill/>
        </p:spPr>
        <p:txBody>
          <a:bodyPr wrap="square">
            <a:spAutoFit/>
          </a:bodyPr>
          <a:lstStyle/>
          <a:p>
            <a:r>
              <a:rPr lang="it-IT" sz="3200" b="1" dirty="0">
                <a:solidFill>
                  <a:schemeClr val="bg1"/>
                </a:solidFill>
              </a:rPr>
              <a:t>- </a:t>
            </a:r>
            <a:r>
              <a:rPr lang="it-IT" sz="3200" b="1" dirty="0" err="1">
                <a:solidFill>
                  <a:schemeClr val="bg1"/>
                </a:solidFill>
              </a:rPr>
              <a:t>Implementation</a:t>
            </a:r>
            <a:r>
              <a:rPr lang="it-IT" sz="3200" b="1" dirty="0">
                <a:solidFill>
                  <a:schemeClr val="bg1"/>
                </a:solidFill>
              </a:rPr>
              <a:t> of </a:t>
            </a:r>
            <a:r>
              <a:rPr lang="it-IT" sz="3200" b="1" dirty="0" err="1">
                <a:solidFill>
                  <a:schemeClr val="bg1"/>
                </a:solidFill>
              </a:rPr>
              <a:t>Intrusion</a:t>
            </a:r>
            <a:r>
              <a:rPr lang="it-IT" sz="3200" b="1" dirty="0">
                <a:solidFill>
                  <a:schemeClr val="bg1"/>
                </a:solidFill>
              </a:rPr>
              <a:t> </a:t>
            </a:r>
            <a:r>
              <a:rPr lang="it-IT" sz="3200" b="1" dirty="0" err="1">
                <a:solidFill>
                  <a:schemeClr val="bg1"/>
                </a:solidFill>
              </a:rPr>
              <a:t>Detection</a:t>
            </a:r>
            <a:r>
              <a:rPr lang="it-IT" sz="3200" b="1" dirty="0">
                <a:solidFill>
                  <a:schemeClr val="bg1"/>
                </a:solidFill>
              </a:rPr>
              <a:t> Techniques:</a:t>
            </a:r>
          </a:p>
        </p:txBody>
      </p:sp>
      <p:sp>
        <p:nvSpPr>
          <p:cNvPr id="9" name="CasellaDiTesto 8">
            <a:extLst>
              <a:ext uri="{FF2B5EF4-FFF2-40B4-BE49-F238E27FC236}">
                <a16:creationId xmlns:a16="http://schemas.microsoft.com/office/drawing/2014/main" id="{7EA09601-6D06-4BFD-D995-F349BB93FB20}"/>
              </a:ext>
            </a:extLst>
          </p:cNvPr>
          <p:cNvSpPr txBox="1"/>
          <p:nvPr/>
        </p:nvSpPr>
        <p:spPr>
          <a:xfrm>
            <a:off x="1794841" y="2637073"/>
            <a:ext cx="9260852" cy="584775"/>
          </a:xfrm>
          <a:prstGeom prst="rect">
            <a:avLst/>
          </a:prstGeom>
          <a:noFill/>
        </p:spPr>
        <p:txBody>
          <a:bodyPr wrap="square">
            <a:spAutoFit/>
          </a:bodyPr>
          <a:lstStyle/>
          <a:p>
            <a:r>
              <a:rPr lang="it-IT" sz="3200" b="1" dirty="0">
                <a:solidFill>
                  <a:schemeClr val="bg1"/>
                </a:solidFill>
              </a:rPr>
              <a:t>- Automation of Traffic Analysis:</a:t>
            </a:r>
          </a:p>
        </p:txBody>
      </p:sp>
      <p:sp>
        <p:nvSpPr>
          <p:cNvPr id="10" name="CasellaDiTesto 9">
            <a:extLst>
              <a:ext uri="{FF2B5EF4-FFF2-40B4-BE49-F238E27FC236}">
                <a16:creationId xmlns:a16="http://schemas.microsoft.com/office/drawing/2014/main" id="{71327EF9-AA05-7A86-83A8-212E775A86B5}"/>
              </a:ext>
            </a:extLst>
          </p:cNvPr>
          <p:cNvSpPr txBox="1"/>
          <p:nvPr/>
        </p:nvSpPr>
        <p:spPr>
          <a:xfrm>
            <a:off x="1794841" y="4790241"/>
            <a:ext cx="9260852" cy="584775"/>
          </a:xfrm>
          <a:prstGeom prst="rect">
            <a:avLst/>
          </a:prstGeom>
          <a:noFill/>
        </p:spPr>
        <p:txBody>
          <a:bodyPr wrap="square">
            <a:spAutoFit/>
          </a:bodyPr>
          <a:lstStyle/>
          <a:p>
            <a:r>
              <a:rPr lang="it-IT" sz="3200" b="1" dirty="0">
                <a:solidFill>
                  <a:schemeClr val="bg1"/>
                </a:solidFill>
              </a:rPr>
              <a:t>- </a:t>
            </a:r>
            <a:r>
              <a:rPr lang="it-IT" sz="3200" b="1" dirty="0" err="1">
                <a:solidFill>
                  <a:schemeClr val="bg1"/>
                </a:solidFill>
              </a:rPr>
              <a:t>Optimization</a:t>
            </a:r>
            <a:r>
              <a:rPr lang="it-IT" sz="3200" b="1" dirty="0">
                <a:solidFill>
                  <a:schemeClr val="bg1"/>
                </a:solidFill>
              </a:rPr>
              <a:t> of Energy </a:t>
            </a:r>
            <a:r>
              <a:rPr lang="it-IT" sz="3200" b="1" dirty="0" err="1">
                <a:solidFill>
                  <a:schemeClr val="bg1"/>
                </a:solidFill>
              </a:rPr>
              <a:t>Consumption</a:t>
            </a:r>
            <a:r>
              <a:rPr lang="it-IT" sz="3200" b="1" dirty="0">
                <a:solidFill>
                  <a:schemeClr val="bg1"/>
                </a:solidFill>
              </a:rPr>
              <a:t>:</a:t>
            </a:r>
          </a:p>
        </p:txBody>
      </p:sp>
      <p:sp>
        <p:nvSpPr>
          <p:cNvPr id="11" name="CasellaDiTesto 10">
            <a:extLst>
              <a:ext uri="{FF2B5EF4-FFF2-40B4-BE49-F238E27FC236}">
                <a16:creationId xmlns:a16="http://schemas.microsoft.com/office/drawing/2014/main" id="{89866BE4-A006-05DC-9E23-7AC87DD45268}"/>
              </a:ext>
            </a:extLst>
          </p:cNvPr>
          <p:cNvSpPr txBox="1"/>
          <p:nvPr/>
        </p:nvSpPr>
        <p:spPr>
          <a:xfrm>
            <a:off x="2026349" y="2050368"/>
            <a:ext cx="8399542" cy="338554"/>
          </a:xfrm>
          <a:prstGeom prst="rect">
            <a:avLst/>
          </a:prstGeom>
          <a:noFill/>
        </p:spPr>
        <p:txBody>
          <a:bodyPr wrap="square" rtlCol="0">
            <a:spAutoFit/>
          </a:bodyPr>
          <a:lstStyle/>
          <a:p>
            <a:r>
              <a:rPr lang="en-US" sz="1600" dirty="0">
                <a:solidFill>
                  <a:schemeClr val="bg1"/>
                </a:solidFill>
              </a:rPr>
              <a:t>Advanced TLS, DTLS, MQTT protocol, and lightweight on-board encryption.</a:t>
            </a:r>
            <a:endParaRPr lang="it-IT" sz="1600" dirty="0">
              <a:solidFill>
                <a:schemeClr val="bg1"/>
              </a:solidFill>
            </a:endParaRPr>
          </a:p>
        </p:txBody>
      </p:sp>
      <p:sp>
        <p:nvSpPr>
          <p:cNvPr id="12" name="CasellaDiTesto 11">
            <a:extLst>
              <a:ext uri="{FF2B5EF4-FFF2-40B4-BE49-F238E27FC236}">
                <a16:creationId xmlns:a16="http://schemas.microsoft.com/office/drawing/2014/main" id="{37812181-E068-7455-BFCA-23F33EE62D60}"/>
              </a:ext>
            </a:extLst>
          </p:cNvPr>
          <p:cNvSpPr txBox="1"/>
          <p:nvPr/>
        </p:nvSpPr>
        <p:spPr>
          <a:xfrm>
            <a:off x="2026349" y="3117701"/>
            <a:ext cx="8399542" cy="338554"/>
          </a:xfrm>
          <a:prstGeom prst="rect">
            <a:avLst/>
          </a:prstGeom>
          <a:noFill/>
        </p:spPr>
        <p:txBody>
          <a:bodyPr wrap="square" rtlCol="0">
            <a:spAutoFit/>
          </a:bodyPr>
          <a:lstStyle/>
          <a:p>
            <a:r>
              <a:rPr lang="en-US" sz="1600" dirty="0">
                <a:solidFill>
                  <a:schemeClr val="bg1"/>
                </a:solidFill>
              </a:rPr>
              <a:t>Automatic Traffic Analysis (ATA) scripts and automated analysis tools.</a:t>
            </a:r>
            <a:endParaRPr lang="it-IT" sz="1600" dirty="0">
              <a:solidFill>
                <a:schemeClr val="bg1"/>
              </a:solidFill>
            </a:endParaRPr>
          </a:p>
        </p:txBody>
      </p:sp>
      <p:sp>
        <p:nvSpPr>
          <p:cNvPr id="13" name="CasellaDiTesto 12">
            <a:extLst>
              <a:ext uri="{FF2B5EF4-FFF2-40B4-BE49-F238E27FC236}">
                <a16:creationId xmlns:a16="http://schemas.microsoft.com/office/drawing/2014/main" id="{9979CFA1-6DC4-04E7-93C7-10572871CF65}"/>
              </a:ext>
            </a:extLst>
          </p:cNvPr>
          <p:cNvSpPr txBox="1"/>
          <p:nvPr/>
        </p:nvSpPr>
        <p:spPr>
          <a:xfrm>
            <a:off x="2026350" y="4186283"/>
            <a:ext cx="8399542" cy="338554"/>
          </a:xfrm>
          <a:prstGeom prst="rect">
            <a:avLst/>
          </a:prstGeom>
          <a:noFill/>
        </p:spPr>
        <p:txBody>
          <a:bodyPr wrap="square" rtlCol="0">
            <a:spAutoFit/>
          </a:bodyPr>
          <a:lstStyle/>
          <a:p>
            <a:r>
              <a:rPr lang="it-IT" sz="1600" dirty="0" err="1">
                <a:solidFill>
                  <a:schemeClr val="bg1"/>
                </a:solidFill>
              </a:rPr>
              <a:t>Intrusion</a:t>
            </a:r>
            <a:r>
              <a:rPr lang="it-IT" sz="1600" dirty="0">
                <a:solidFill>
                  <a:schemeClr val="bg1"/>
                </a:solidFill>
              </a:rPr>
              <a:t> </a:t>
            </a:r>
            <a:r>
              <a:rPr lang="it-IT" sz="1600" dirty="0" err="1">
                <a:solidFill>
                  <a:schemeClr val="bg1"/>
                </a:solidFill>
              </a:rPr>
              <a:t>Detection</a:t>
            </a:r>
            <a:r>
              <a:rPr lang="it-IT" sz="1600" dirty="0">
                <a:solidFill>
                  <a:schemeClr val="bg1"/>
                </a:solidFill>
              </a:rPr>
              <a:t> System (IDS) </a:t>
            </a:r>
            <a:r>
              <a:rPr lang="it-IT" sz="1600" dirty="0" err="1">
                <a:solidFill>
                  <a:schemeClr val="bg1"/>
                </a:solidFill>
              </a:rPr>
              <a:t>based</a:t>
            </a:r>
            <a:r>
              <a:rPr lang="it-IT" sz="1600" dirty="0">
                <a:solidFill>
                  <a:schemeClr val="bg1"/>
                </a:solidFill>
              </a:rPr>
              <a:t> on </a:t>
            </a:r>
            <a:r>
              <a:rPr lang="it-IT" sz="1600" dirty="0" err="1">
                <a:solidFill>
                  <a:schemeClr val="bg1"/>
                </a:solidFill>
              </a:rPr>
              <a:t>lightweight</a:t>
            </a:r>
            <a:r>
              <a:rPr lang="it-IT" sz="1600" dirty="0">
                <a:solidFill>
                  <a:schemeClr val="bg1"/>
                </a:solidFill>
              </a:rPr>
              <a:t> machine learning (</a:t>
            </a:r>
            <a:r>
              <a:rPr lang="it-IT" sz="1600" dirty="0" err="1">
                <a:solidFill>
                  <a:schemeClr val="bg1"/>
                </a:solidFill>
              </a:rPr>
              <a:t>Tensorflow</a:t>
            </a:r>
            <a:r>
              <a:rPr lang="it-IT" sz="1600" dirty="0">
                <a:solidFill>
                  <a:schemeClr val="bg1"/>
                </a:solidFill>
              </a:rPr>
              <a:t> Lite) on-board.</a:t>
            </a:r>
          </a:p>
        </p:txBody>
      </p:sp>
      <p:sp>
        <p:nvSpPr>
          <p:cNvPr id="15" name="CasellaDiTesto 14">
            <a:extLst>
              <a:ext uri="{FF2B5EF4-FFF2-40B4-BE49-F238E27FC236}">
                <a16:creationId xmlns:a16="http://schemas.microsoft.com/office/drawing/2014/main" id="{C9F37720-0253-5D7E-64D4-AE028BFFDB54}"/>
              </a:ext>
            </a:extLst>
          </p:cNvPr>
          <p:cNvSpPr txBox="1"/>
          <p:nvPr/>
        </p:nvSpPr>
        <p:spPr>
          <a:xfrm>
            <a:off x="2026348" y="5275572"/>
            <a:ext cx="8399543" cy="584775"/>
          </a:xfrm>
          <a:prstGeom prst="rect">
            <a:avLst/>
          </a:prstGeom>
          <a:noFill/>
        </p:spPr>
        <p:txBody>
          <a:bodyPr wrap="square" rtlCol="0">
            <a:spAutoFit/>
          </a:bodyPr>
          <a:lstStyle/>
          <a:p>
            <a:r>
              <a:rPr lang="en-US" sz="1600" dirty="0">
                <a:solidFill>
                  <a:schemeClr val="bg1"/>
                </a:solidFill>
              </a:rPr>
              <a:t>Improvement of dynamic allocation techniques and distribution of energy consumption, addition of independent energy support.</a:t>
            </a:r>
            <a:endParaRPr lang="it-IT" sz="1600" dirty="0">
              <a:solidFill>
                <a:schemeClr val="bg1"/>
              </a:solidFill>
            </a:endParaRPr>
          </a:p>
        </p:txBody>
      </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21447"/>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 action="ppaction://noaction"/>
              <a:extLst>
                <a:ext uri="{FF2B5EF4-FFF2-40B4-BE49-F238E27FC236}">
                  <a16:creationId xmlns:a16="http://schemas.microsoft.com/office/drawing/2014/main" id="{AA009A78-0E3E-457D-8075-D346F46AB9C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251430" y="511120"/>
            <a:ext cx="10409979" cy="923330"/>
          </a:xfrm>
          <a:prstGeom prst="rect">
            <a:avLst/>
          </a:prstGeom>
          <a:noFill/>
        </p:spPr>
        <p:txBody>
          <a:bodyPr wrap="square">
            <a:spAutoFit/>
          </a:bodyPr>
          <a:lstStyle/>
          <a:p>
            <a:pPr algn="ctr"/>
            <a:r>
              <a:rPr lang="it-IT" sz="5400" dirty="0">
                <a:solidFill>
                  <a:schemeClr val="bg1"/>
                </a:solidFill>
                <a:latin typeface="Verdana" panose="020B0604030504040204" pitchFamily="34" charset="0"/>
                <a:ea typeface="Verdana" panose="020B0604030504040204" pitchFamily="34" charset="0"/>
              </a:rPr>
              <a:t>End of the </a:t>
            </a:r>
            <a:r>
              <a:rPr lang="it-IT" sz="5400" dirty="0" err="1">
                <a:solidFill>
                  <a:schemeClr val="bg1"/>
                </a:solidFill>
                <a:latin typeface="Verdana" panose="020B0604030504040204" pitchFamily="34" charset="0"/>
                <a:ea typeface="Verdana" panose="020B0604030504040204" pitchFamily="34" charset="0"/>
              </a:rPr>
              <a:t>presentation</a:t>
            </a:r>
            <a:endParaRPr lang="it-IT" sz="5400" dirty="0">
              <a:solidFill>
                <a:schemeClr val="bg1"/>
              </a:solidFill>
              <a:latin typeface="Verdana" panose="020B0604030504040204" pitchFamily="34" charset="0"/>
              <a:ea typeface="Verdana" panose="020B0604030504040204" pitchFamily="34" charset="0"/>
            </a:endParaRP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415498"/>
          </a:xfrm>
          <a:prstGeom prst="rect">
            <a:avLst/>
          </a:prstGeom>
          <a:noFill/>
        </p:spPr>
        <p:txBody>
          <a:bodyPr wrap="square">
            <a:spAutoFit/>
          </a:bodyPr>
          <a:lstStyle/>
          <a:p>
            <a:pPr algn="ctr"/>
            <a:r>
              <a:rPr lang="it-IT" sz="2100" dirty="0">
                <a:solidFill>
                  <a:schemeClr val="bg1"/>
                </a:solidFill>
                <a:latin typeface="Montserrat" panose="00000500000000000000" pitchFamily="2" charset="0"/>
                <a:ea typeface="Verdana" panose="020B0604030504040204" pitchFamily="34" charset="0"/>
              </a:rPr>
              <a:t>«Thank </a:t>
            </a:r>
            <a:r>
              <a:rPr lang="it-IT" sz="2100" dirty="0" err="1">
                <a:solidFill>
                  <a:schemeClr val="bg1"/>
                </a:solidFill>
                <a:latin typeface="Montserrat" panose="00000500000000000000" pitchFamily="2" charset="0"/>
                <a:ea typeface="Verdana" panose="020B0604030504040204" pitchFamily="34" charset="0"/>
              </a:rPr>
              <a:t>you</a:t>
            </a:r>
            <a:r>
              <a:rPr lang="it-IT" sz="2100" dirty="0">
                <a:solidFill>
                  <a:schemeClr val="bg1"/>
                </a:solidFill>
                <a:latin typeface="Montserrat" panose="00000500000000000000" pitchFamily="2" charset="0"/>
                <a:ea typeface="Verdana" panose="020B0604030504040204" pitchFamily="34" charset="0"/>
              </a:rPr>
              <a:t>»</a:t>
            </a: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0014" y="1819058"/>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1" y="4014220"/>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27">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2" name="Elemento grafico 1" descr="Aggiorna con riempimento a tinta unita">
            <a:hlinkClick r:id="rId28" action="ppaction://hlinksldjump"/>
            <a:extLst>
              <a:ext uri="{FF2B5EF4-FFF2-40B4-BE49-F238E27FC236}">
                <a16:creationId xmlns:a16="http://schemas.microsoft.com/office/drawing/2014/main" id="{BA455456-D1D5-A8A5-E0EF-469AFCBD31C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29950" y="5752208"/>
            <a:ext cx="965886" cy="914400"/>
          </a:xfrm>
          <a:prstGeom prst="rect">
            <a:avLst/>
          </a:prstGeom>
        </p:spPr>
      </p:pic>
      <p:sp>
        <p:nvSpPr>
          <p:cNvPr id="5" name="CasellaDiTesto 4">
            <a:extLst>
              <a:ext uri="{FF2B5EF4-FFF2-40B4-BE49-F238E27FC236}">
                <a16:creationId xmlns:a16="http://schemas.microsoft.com/office/drawing/2014/main" id="{5289E046-D8FA-F973-258C-DCA564C0FD97}"/>
              </a:ext>
            </a:extLst>
          </p:cNvPr>
          <p:cNvSpPr txBox="1"/>
          <p:nvPr/>
        </p:nvSpPr>
        <p:spPr>
          <a:xfrm>
            <a:off x="7908845" y="4017138"/>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Fulvio Serao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31">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7" name="Immagine 6">
            <a:extLst>
              <a:ext uri="{FF2B5EF4-FFF2-40B4-BE49-F238E27FC236}">
                <a16:creationId xmlns:a16="http://schemas.microsoft.com/office/drawing/2014/main" id="{60010155-E460-5E5A-6A3B-DD2732224FED}"/>
              </a:ext>
            </a:extLst>
          </p:cNvPr>
          <p:cNvPicPr>
            <a:picLocks noChangeAspect="1"/>
          </p:cNvPicPr>
          <p:nvPr/>
        </p:nvPicPr>
        <p:blipFill>
          <a:blip r:embed="rId32">
            <a:extLst>
              <a:ext uri="{96DAC541-7B7A-43D3-8B79-37D633B846F1}">
                <asvg:svgBlip xmlns:asvg="http://schemas.microsoft.com/office/drawing/2016/SVG/main" r:embed="rId33"/>
              </a:ext>
            </a:extLst>
          </a:blip>
          <a:srcRect l="152" r="152"/>
          <a:stretch/>
        </p:blipFill>
        <p:spPr>
          <a:xfrm>
            <a:off x="8028736" y="181905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ttangolo 8">
            <a:extLst>
              <a:ext uri="{FF2B5EF4-FFF2-40B4-BE49-F238E27FC236}">
                <a16:creationId xmlns:a16="http://schemas.microsoft.com/office/drawing/2014/main" id="{D809C3B1-B364-7B27-E527-EF0B28BBB55A}"/>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571101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81" name="Gruppo 80">
            <a:extLst>
              <a:ext uri="{FF2B5EF4-FFF2-40B4-BE49-F238E27FC236}">
                <a16:creationId xmlns:a16="http://schemas.microsoft.com/office/drawing/2014/main" id="{3A91FAB8-285A-D637-CE6D-E7C58AEF9A06}"/>
              </a:ext>
            </a:extLst>
          </p:cNvPr>
          <p:cNvGrpSpPr/>
          <p:nvPr/>
        </p:nvGrpSpPr>
        <p:grpSpPr>
          <a:xfrm>
            <a:off x="-839934" y="3015000"/>
            <a:ext cx="828000" cy="828000"/>
            <a:chOff x="-858500" y="3015000"/>
            <a:chExt cx="828000" cy="828000"/>
          </a:xfrm>
        </p:grpSpPr>
        <p:sp>
          <p:nvSpPr>
            <p:cNvPr id="82" name="Ovale 81">
              <a:extLst>
                <a:ext uri="{FF2B5EF4-FFF2-40B4-BE49-F238E27FC236}">
                  <a16:creationId xmlns:a16="http://schemas.microsoft.com/office/drawing/2014/main" id="{77BA7C07-86FA-97D9-7025-97CE1A34B79B}"/>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83" name="Elemento grafico 82" descr="Interfaccia utente/Esperienza utente con riempimento a tinta unita">
              <a:extLst>
                <a:ext uri="{FF2B5EF4-FFF2-40B4-BE49-F238E27FC236}">
                  <a16:creationId xmlns:a16="http://schemas.microsoft.com/office/drawing/2014/main" id="{FEE80CB5-9BF7-34BC-76DE-62947FF52C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p:nvSpPr>
          <p:cNvPr id="85" name="Ovale 84">
            <a:extLst>
              <a:ext uri="{FF2B5EF4-FFF2-40B4-BE49-F238E27FC236}">
                <a16:creationId xmlns:a16="http://schemas.microsoft.com/office/drawing/2014/main" id="{DEB5E1AA-14AF-3590-3B5D-E076840C942E}"/>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6" name="Elemento grafico 85" descr="Web design con riempimento a tinta unita">
            <a:extLst>
              <a:ext uri="{FF2B5EF4-FFF2-40B4-BE49-F238E27FC236}">
                <a16:creationId xmlns:a16="http://schemas.microsoft.com/office/drawing/2014/main" id="{61D4BBF7-0235-199E-2D9E-EBE84DC0D2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324398"/>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7"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14" name="CasellaDiTesto 13">
            <a:extLst>
              <a:ext uri="{FF2B5EF4-FFF2-40B4-BE49-F238E27FC236}">
                <a16:creationId xmlns:a16="http://schemas.microsoft.com/office/drawing/2014/main" id="{0141EB51-2112-89E7-1588-6F8EB90792FA}"/>
              </a:ext>
            </a:extLst>
          </p:cNvPr>
          <p:cNvSpPr txBox="1"/>
          <p:nvPr/>
        </p:nvSpPr>
        <p:spPr>
          <a:xfrm>
            <a:off x="2568182" y="455973"/>
            <a:ext cx="289374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Project Idea</a:t>
            </a:r>
          </a:p>
        </p:txBody>
      </p:sp>
      <p:pic>
        <p:nvPicPr>
          <p:cNvPr id="15" name="Immagine 14">
            <a:extLst>
              <a:ext uri="{FF2B5EF4-FFF2-40B4-BE49-F238E27FC236}">
                <a16:creationId xmlns:a16="http://schemas.microsoft.com/office/drawing/2014/main" id="{D43424E8-5909-C279-EF4B-2C987321CE3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1" y="455972"/>
            <a:ext cx="769441" cy="769441"/>
          </a:xfrm>
          <a:prstGeom prst="rect">
            <a:avLst/>
          </a:prstGeom>
        </p:spPr>
      </p:pic>
      <p:sp>
        <p:nvSpPr>
          <p:cNvPr id="54" name="Rettangolo 53">
            <a:extLst>
              <a:ext uri="{FF2B5EF4-FFF2-40B4-BE49-F238E27FC236}">
                <a16:creationId xmlns:a16="http://schemas.microsoft.com/office/drawing/2014/main" id="{68861851-235D-2E47-5DFC-8852B524E17E}"/>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6027F771-5562-4FD8-F8B8-A34E0CBB6127}"/>
              </a:ext>
            </a:extLst>
          </p:cNvPr>
          <p:cNvSpPr txBox="1"/>
          <p:nvPr/>
        </p:nvSpPr>
        <p:spPr>
          <a:xfrm>
            <a:off x="1894267" y="1619790"/>
            <a:ext cx="10171352" cy="1712456"/>
          </a:xfrm>
          <a:prstGeom prst="rect">
            <a:avLst/>
          </a:prstGeom>
          <a:noFill/>
        </p:spPr>
        <p:txBody>
          <a:bodyPr wrap="square">
            <a:spAutoFit/>
          </a:bodyPr>
          <a:lstStyle/>
          <a:p>
            <a:pPr>
              <a:lnSpc>
                <a:spcPts val="3159"/>
              </a:lnSpc>
            </a:pPr>
            <a:r>
              <a:rPr lang="en-US" sz="2400" dirty="0">
                <a:solidFill>
                  <a:schemeClr val="bg1"/>
                </a:solidFill>
              </a:rPr>
              <a:t>In recent years, there has been an exponential growth of IoT devices in critical sectors such as healthcare, industry and home automation.</a:t>
            </a:r>
          </a:p>
          <a:p>
            <a:pPr>
              <a:lnSpc>
                <a:spcPts val="3159"/>
              </a:lnSpc>
            </a:pPr>
            <a:endParaRPr lang="en-US" sz="2400" dirty="0">
              <a:solidFill>
                <a:schemeClr val="bg1"/>
              </a:solidFill>
            </a:endParaRPr>
          </a:p>
          <a:p>
            <a:pPr>
              <a:lnSpc>
                <a:spcPts val="3159"/>
              </a:lnSpc>
            </a:pPr>
            <a:r>
              <a:rPr lang="en-US" sz="2400" dirty="0">
                <a:solidFill>
                  <a:schemeClr val="bg1"/>
                </a:solidFill>
              </a:rPr>
              <a:t>Thus, there is an emerging need to ensure secure and protected.</a:t>
            </a:r>
            <a:endParaRPr lang="en-US" sz="2400" dirty="0">
              <a:solidFill>
                <a:schemeClr val="bg1"/>
              </a:solidFill>
              <a:ea typeface="Montserrat"/>
              <a:cs typeface="Montserrat"/>
              <a:sym typeface="Montserrat"/>
            </a:endParaRPr>
          </a:p>
        </p:txBody>
      </p:sp>
      <p:sp>
        <p:nvSpPr>
          <p:cNvPr id="16" name="CasellaDiTesto 15">
            <a:extLst>
              <a:ext uri="{FF2B5EF4-FFF2-40B4-BE49-F238E27FC236}">
                <a16:creationId xmlns:a16="http://schemas.microsoft.com/office/drawing/2014/main" id="{4C5FB1D9-C6C9-FC75-D078-25ACCB78A977}"/>
              </a:ext>
            </a:extLst>
          </p:cNvPr>
          <p:cNvSpPr txBox="1"/>
          <p:nvPr/>
        </p:nvSpPr>
        <p:spPr>
          <a:xfrm>
            <a:off x="1894267" y="3962745"/>
            <a:ext cx="4384613" cy="2122825"/>
          </a:xfrm>
          <a:prstGeom prst="rect">
            <a:avLst/>
          </a:prstGeom>
          <a:noFill/>
        </p:spPr>
        <p:txBody>
          <a:bodyPr wrap="square">
            <a:spAutoFit/>
          </a:bodyPr>
          <a:lstStyle/>
          <a:p>
            <a:pPr>
              <a:lnSpc>
                <a:spcPts val="3159"/>
              </a:lnSpc>
            </a:pPr>
            <a:r>
              <a:rPr lang="en-US" sz="2400" dirty="0">
                <a:solidFill>
                  <a:schemeClr val="bg1"/>
                </a:solidFill>
              </a:rPr>
              <a:t>Securing data transmissions is critical to prevent unauthorized access, safeguard privacy, and ensure the integrity of IoT systems.</a:t>
            </a:r>
            <a:endParaRPr lang="en-US" sz="2400" dirty="0">
              <a:solidFill>
                <a:schemeClr val="bg1"/>
              </a:solidFill>
              <a:ea typeface="Montserrat"/>
              <a:cs typeface="Montserrat"/>
              <a:sym typeface="Montserrat"/>
            </a:endParaRPr>
          </a:p>
        </p:txBody>
      </p:sp>
      <p:pic>
        <p:nvPicPr>
          <p:cNvPr id="17" name="Immagine 16">
            <a:extLst>
              <a:ext uri="{FF2B5EF4-FFF2-40B4-BE49-F238E27FC236}">
                <a16:creationId xmlns:a16="http://schemas.microsoft.com/office/drawing/2014/main" id="{9709AC62-85BD-6D6A-4952-351C1520745E}"/>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rcRect/>
          <a:stretch/>
        </p:blipFill>
        <p:spPr>
          <a:xfrm>
            <a:off x="7027689" y="3525755"/>
            <a:ext cx="2996806" cy="2996806"/>
          </a:xfrm>
          <a:prstGeom prst="rect">
            <a:avLst/>
          </a:prstGeom>
        </p:spPr>
      </p:pic>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92" name="Gruppo 91">
            <a:extLst>
              <a:ext uri="{FF2B5EF4-FFF2-40B4-BE49-F238E27FC236}">
                <a16:creationId xmlns:a16="http://schemas.microsoft.com/office/drawing/2014/main" id="{AD8C691A-5EB4-6321-A428-6C2717034DB9}"/>
              </a:ext>
            </a:extLst>
          </p:cNvPr>
          <p:cNvGrpSpPr/>
          <p:nvPr/>
        </p:nvGrpSpPr>
        <p:grpSpPr>
          <a:xfrm>
            <a:off x="-839934" y="3015000"/>
            <a:ext cx="828000" cy="828000"/>
            <a:chOff x="-858500" y="3015000"/>
            <a:chExt cx="828000" cy="828000"/>
          </a:xfrm>
        </p:grpSpPr>
        <p:sp>
          <p:nvSpPr>
            <p:cNvPr id="93" name="Ovale 92">
              <a:extLst>
                <a:ext uri="{FF2B5EF4-FFF2-40B4-BE49-F238E27FC236}">
                  <a16:creationId xmlns:a16="http://schemas.microsoft.com/office/drawing/2014/main" id="{38F871F2-8BB5-EF1C-D4F1-C9528B4F88A9}"/>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94" name="Elemento grafico 93" descr="Interfaccia utente/Esperienza utente con riempimento a tinta unita">
              <a:extLst>
                <a:ext uri="{FF2B5EF4-FFF2-40B4-BE49-F238E27FC236}">
                  <a16:creationId xmlns:a16="http://schemas.microsoft.com/office/drawing/2014/main" id="{3055BDB7-6E04-9E04-7EAC-4DA5F79AE2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grpSp>
        <p:nvGrpSpPr>
          <p:cNvPr id="95" name="Gruppo 94">
            <a:extLst>
              <a:ext uri="{FF2B5EF4-FFF2-40B4-BE49-F238E27FC236}">
                <a16:creationId xmlns:a16="http://schemas.microsoft.com/office/drawing/2014/main" id="{6680582E-F6F9-5ED1-F6FC-A99F98B1CD32}"/>
              </a:ext>
            </a:extLst>
          </p:cNvPr>
          <p:cNvGrpSpPr/>
          <p:nvPr/>
        </p:nvGrpSpPr>
        <p:grpSpPr>
          <a:xfrm>
            <a:off x="-858500" y="1624796"/>
            <a:ext cx="828000" cy="828000"/>
            <a:chOff x="-858500" y="1624796"/>
            <a:chExt cx="828000" cy="828000"/>
          </a:xfrm>
        </p:grpSpPr>
        <p:sp>
          <p:nvSpPr>
            <p:cNvPr id="96" name="Ovale 95">
              <a:extLst>
                <a:ext uri="{FF2B5EF4-FFF2-40B4-BE49-F238E27FC236}">
                  <a16:creationId xmlns:a16="http://schemas.microsoft.com/office/drawing/2014/main" id="{8FD53DE2-9F5E-9300-DF1F-0A4F3B132708}"/>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7" name="Elemento grafico 96" descr="Web design con riempimento a tinta unita">
              <a:extLst>
                <a:ext uri="{FF2B5EF4-FFF2-40B4-BE49-F238E27FC236}">
                  <a16:creationId xmlns:a16="http://schemas.microsoft.com/office/drawing/2014/main" id="{1DAADDF5-EE30-81B7-D266-CFCDA9442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324398"/>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8"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1"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1907" y="3111254"/>
              <a:ext cx="648387" cy="648387"/>
            </a:xfrm>
            <a:prstGeom prst="rect">
              <a:avLst/>
            </a:prstGeom>
          </p:spPr>
        </p:pic>
        <p:pic>
          <p:nvPicPr>
            <p:cNvPr id="33" name="Elemento grafico 32" descr="Web design con riempimento a tinta unita">
              <a:hlinkClick r:id="rId14"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21907" y="1714602"/>
              <a:ext cx="648387" cy="648387"/>
            </a:xfrm>
            <a:prstGeom prst="rect">
              <a:avLst/>
            </a:prstGeom>
          </p:spPr>
        </p:pic>
        <p:pic>
          <p:nvPicPr>
            <p:cNvPr id="34" name="Elemento grafico 33" descr="Documento con riempimento a tinta unita">
              <a:hlinkClick r:id="rId17"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221907" y="4495010"/>
              <a:ext cx="648387" cy="648387"/>
            </a:xfrm>
            <a:prstGeom prst="rect">
              <a:avLst/>
            </a:prstGeom>
          </p:spPr>
        </p:pic>
        <p:pic>
          <p:nvPicPr>
            <p:cNvPr id="35" name="Elemento grafico 34" descr="Utenti con riempimento a tinta unita">
              <a:hlinkClick r:id="rId20"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8"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5693" y="5795408"/>
            <a:ext cx="914400" cy="914400"/>
          </a:xfrm>
          <a:prstGeom prst="rect">
            <a:avLst/>
          </a:prstGeom>
        </p:spPr>
      </p:pic>
      <p:grpSp>
        <p:nvGrpSpPr>
          <p:cNvPr id="77" name="Gruppo 76">
            <a:extLst>
              <a:ext uri="{FF2B5EF4-FFF2-40B4-BE49-F238E27FC236}">
                <a16:creationId xmlns:a16="http://schemas.microsoft.com/office/drawing/2014/main" id="{90497917-7219-A2E3-A4AD-9EB2B1DE5BE2}"/>
              </a:ext>
            </a:extLst>
          </p:cNvPr>
          <p:cNvGrpSpPr/>
          <p:nvPr/>
        </p:nvGrpSpPr>
        <p:grpSpPr>
          <a:xfrm>
            <a:off x="-858500" y="4405204"/>
            <a:ext cx="828000" cy="828000"/>
            <a:chOff x="-858500" y="4405204"/>
            <a:chExt cx="828000" cy="828000"/>
          </a:xfrm>
        </p:grpSpPr>
        <p:sp>
          <p:nvSpPr>
            <p:cNvPr id="78" name="Ovale 77">
              <a:extLst>
                <a:ext uri="{FF2B5EF4-FFF2-40B4-BE49-F238E27FC236}">
                  <a16:creationId xmlns:a16="http://schemas.microsoft.com/office/drawing/2014/main" id="{D5B4C2DA-5BA8-51CD-4A54-66BC5B6B4DBE}"/>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9" name="Elemento grafico 78" descr="Documento con riempimento a tinta unita">
              <a:extLst>
                <a:ext uri="{FF2B5EF4-FFF2-40B4-BE49-F238E27FC236}">
                  <a16:creationId xmlns:a16="http://schemas.microsoft.com/office/drawing/2014/main" id="{378036A6-6AC3-5982-BC7A-BBE1278BA7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68693" y="4495010"/>
              <a:ext cx="648387" cy="648387"/>
            </a:xfrm>
            <a:prstGeom prst="rect">
              <a:avLst/>
            </a:prstGeom>
          </p:spPr>
        </p:pic>
      </p:grpSp>
      <p:grpSp>
        <p:nvGrpSpPr>
          <p:cNvPr id="86" name="Gruppo 85">
            <a:extLst>
              <a:ext uri="{FF2B5EF4-FFF2-40B4-BE49-F238E27FC236}">
                <a16:creationId xmlns:a16="http://schemas.microsoft.com/office/drawing/2014/main" id="{63358D7C-7FA6-73DC-B701-CE4CD929AF31}"/>
              </a:ext>
            </a:extLst>
          </p:cNvPr>
          <p:cNvGrpSpPr/>
          <p:nvPr/>
        </p:nvGrpSpPr>
        <p:grpSpPr>
          <a:xfrm>
            <a:off x="-858500" y="5795408"/>
            <a:ext cx="828000" cy="828000"/>
            <a:chOff x="-858500" y="5795408"/>
            <a:chExt cx="828000" cy="828000"/>
          </a:xfrm>
        </p:grpSpPr>
        <p:sp>
          <p:nvSpPr>
            <p:cNvPr id="87" name="Ovale 86">
              <a:extLst>
                <a:ext uri="{FF2B5EF4-FFF2-40B4-BE49-F238E27FC236}">
                  <a16:creationId xmlns:a16="http://schemas.microsoft.com/office/drawing/2014/main" id="{CA564829-E566-0AE5-3044-72B0E66ED4F6}"/>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88" name="Elemento grafico 87" descr="Utenti con riempimento a tinta unita">
              <a:extLst>
                <a:ext uri="{FF2B5EF4-FFF2-40B4-BE49-F238E27FC236}">
                  <a16:creationId xmlns:a16="http://schemas.microsoft.com/office/drawing/2014/main" id="{54152A3A-1449-610D-4DD5-BC66D334A34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8693" y="5891301"/>
              <a:ext cx="648387" cy="648387"/>
            </a:xfrm>
            <a:prstGeom prst="rect">
              <a:avLst/>
            </a:prstGeom>
          </p:spPr>
        </p:pic>
      </p:grpSp>
      <p:sp>
        <p:nvSpPr>
          <p:cNvPr id="5" name="CasellaDiTesto 4">
            <a:extLst>
              <a:ext uri="{FF2B5EF4-FFF2-40B4-BE49-F238E27FC236}">
                <a16:creationId xmlns:a16="http://schemas.microsoft.com/office/drawing/2014/main" id="{56C8A80E-1BB4-085D-C39D-82F697DBB68E}"/>
              </a:ext>
            </a:extLst>
          </p:cNvPr>
          <p:cNvSpPr txBox="1"/>
          <p:nvPr/>
        </p:nvSpPr>
        <p:spPr>
          <a:xfrm>
            <a:off x="2568182" y="455973"/>
            <a:ext cx="289374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Project Idea</a:t>
            </a:r>
          </a:p>
        </p:txBody>
      </p:sp>
      <p:pic>
        <p:nvPicPr>
          <p:cNvPr id="11" name="Immagine 10">
            <a:extLst>
              <a:ext uri="{FF2B5EF4-FFF2-40B4-BE49-F238E27FC236}">
                <a16:creationId xmlns:a16="http://schemas.microsoft.com/office/drawing/2014/main" id="{D41A5E6F-57EE-D6FD-BBA6-8B83E829C0F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1" y="455972"/>
            <a:ext cx="769441" cy="769441"/>
          </a:xfrm>
          <a:prstGeom prst="rect">
            <a:avLst/>
          </a:prstGeom>
        </p:spPr>
      </p:pic>
      <p:sp>
        <p:nvSpPr>
          <p:cNvPr id="20" name="Rettangolo 19">
            <a:extLst>
              <a:ext uri="{FF2B5EF4-FFF2-40B4-BE49-F238E27FC236}">
                <a16:creationId xmlns:a16="http://schemas.microsoft.com/office/drawing/2014/main" id="{3E7EE309-1986-6B77-530A-DD5BB7E514C4}"/>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7" name="Elemento grafico 16" descr="Database con riempimento a tinta unita">
            <a:extLst>
              <a:ext uri="{FF2B5EF4-FFF2-40B4-BE49-F238E27FC236}">
                <a16:creationId xmlns:a16="http://schemas.microsoft.com/office/drawing/2014/main" id="{3978BD60-4F82-A3CC-BC66-8C94EA5DF24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726261" y="3260709"/>
            <a:ext cx="914400" cy="914400"/>
          </a:xfrm>
          <a:prstGeom prst="rect">
            <a:avLst/>
          </a:prstGeom>
        </p:spPr>
      </p:pic>
      <p:pic>
        <p:nvPicPr>
          <p:cNvPr id="18" name="Elemento grafico 17" descr="Terminale cmd con riempimento a tinta unita">
            <a:extLst>
              <a:ext uri="{FF2B5EF4-FFF2-40B4-BE49-F238E27FC236}">
                <a16:creationId xmlns:a16="http://schemas.microsoft.com/office/drawing/2014/main" id="{C7CB4BF9-5DD3-18D2-8F1C-F3248623892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726261" y="1784037"/>
            <a:ext cx="914400" cy="914400"/>
          </a:xfrm>
          <a:prstGeom prst="rect">
            <a:avLst/>
          </a:prstGeom>
        </p:spPr>
      </p:pic>
      <p:sp>
        <p:nvSpPr>
          <p:cNvPr id="19" name="CasellaDiTesto 18">
            <a:extLst>
              <a:ext uri="{FF2B5EF4-FFF2-40B4-BE49-F238E27FC236}">
                <a16:creationId xmlns:a16="http://schemas.microsoft.com/office/drawing/2014/main" id="{CB28655F-8466-97AC-314E-A06574B48852}"/>
              </a:ext>
            </a:extLst>
          </p:cNvPr>
          <p:cNvSpPr txBox="1"/>
          <p:nvPr/>
        </p:nvSpPr>
        <p:spPr>
          <a:xfrm>
            <a:off x="1726261" y="4913029"/>
            <a:ext cx="8998086" cy="1569660"/>
          </a:xfrm>
          <a:prstGeom prst="rect">
            <a:avLst/>
          </a:prstGeom>
          <a:noFill/>
        </p:spPr>
        <p:txBody>
          <a:bodyPr wrap="square" rtlCol="0">
            <a:spAutoFit/>
          </a:bodyPr>
          <a:lstStyle/>
          <a:p>
            <a:r>
              <a:rPr lang="en-US" sz="2400" dirty="0">
                <a:solidFill>
                  <a:schemeClr val="bg1"/>
                </a:solidFill>
              </a:rPr>
              <a:t>It is intended to demonstrate that a client-server communication system, properly implemented with advanced security mechanisms, can provide resilience against common attacks on IoT devices, such as the replay attack.</a:t>
            </a:r>
            <a:endParaRPr lang="it-IT" sz="2400" dirty="0">
              <a:solidFill>
                <a:schemeClr val="bg1"/>
              </a:solidFill>
            </a:endParaRPr>
          </a:p>
        </p:txBody>
      </p:sp>
      <p:sp>
        <p:nvSpPr>
          <p:cNvPr id="21" name="CasellaDiTesto 20">
            <a:extLst>
              <a:ext uri="{FF2B5EF4-FFF2-40B4-BE49-F238E27FC236}">
                <a16:creationId xmlns:a16="http://schemas.microsoft.com/office/drawing/2014/main" id="{D92BAE00-DE85-5211-F2F0-884E3A24BEFA}"/>
              </a:ext>
            </a:extLst>
          </p:cNvPr>
          <p:cNvSpPr txBox="1"/>
          <p:nvPr/>
        </p:nvSpPr>
        <p:spPr>
          <a:xfrm>
            <a:off x="2762868" y="1822726"/>
            <a:ext cx="9303877" cy="830997"/>
          </a:xfrm>
          <a:prstGeom prst="rect">
            <a:avLst/>
          </a:prstGeom>
          <a:noFill/>
        </p:spPr>
        <p:txBody>
          <a:bodyPr wrap="square" rtlCol="0">
            <a:spAutoFit/>
          </a:bodyPr>
          <a:lstStyle/>
          <a:p>
            <a:r>
              <a:rPr lang="it-IT" sz="2400" b="1" dirty="0">
                <a:solidFill>
                  <a:schemeClr val="bg1"/>
                </a:solidFill>
              </a:rPr>
              <a:t>Client</a:t>
            </a:r>
            <a:r>
              <a:rPr lang="it-IT" sz="2400" dirty="0">
                <a:solidFill>
                  <a:schemeClr val="bg1"/>
                </a:solidFill>
              </a:rPr>
              <a:t> – </a:t>
            </a:r>
            <a:r>
              <a:rPr lang="en-US" sz="2400" dirty="0">
                <a:solidFill>
                  <a:schemeClr val="bg1"/>
                </a:solidFill>
              </a:rPr>
              <a:t>requesting secure (HTTPS) or non-secure (HTTP) communication and sending a secret (shared with the server).</a:t>
            </a:r>
            <a:endParaRPr lang="it-IT" sz="2400" dirty="0">
              <a:solidFill>
                <a:schemeClr val="bg1"/>
              </a:solidFill>
            </a:endParaRPr>
          </a:p>
        </p:txBody>
      </p:sp>
      <p:sp>
        <p:nvSpPr>
          <p:cNvPr id="22" name="CasellaDiTesto 21">
            <a:extLst>
              <a:ext uri="{FF2B5EF4-FFF2-40B4-BE49-F238E27FC236}">
                <a16:creationId xmlns:a16="http://schemas.microsoft.com/office/drawing/2014/main" id="{7BFE23F8-4A81-26F8-D378-C28226C7EA46}"/>
              </a:ext>
            </a:extLst>
          </p:cNvPr>
          <p:cNvSpPr txBox="1"/>
          <p:nvPr/>
        </p:nvSpPr>
        <p:spPr>
          <a:xfrm>
            <a:off x="2762867" y="3297574"/>
            <a:ext cx="9303877" cy="1200329"/>
          </a:xfrm>
          <a:prstGeom prst="rect">
            <a:avLst/>
          </a:prstGeom>
          <a:noFill/>
        </p:spPr>
        <p:txBody>
          <a:bodyPr wrap="square" rtlCol="0">
            <a:spAutoFit/>
          </a:bodyPr>
          <a:lstStyle/>
          <a:p>
            <a:r>
              <a:rPr lang="it-IT" sz="2400" b="1" dirty="0">
                <a:solidFill>
                  <a:schemeClr val="bg1"/>
                </a:solidFill>
              </a:rPr>
              <a:t>Server</a:t>
            </a:r>
            <a:r>
              <a:rPr lang="it-IT" sz="2400" dirty="0">
                <a:solidFill>
                  <a:schemeClr val="bg1"/>
                </a:solidFill>
              </a:rPr>
              <a:t> – </a:t>
            </a:r>
            <a:r>
              <a:rPr lang="en-US" sz="2400" dirty="0">
                <a:solidFill>
                  <a:schemeClr val="bg1"/>
                </a:solidFill>
              </a:rPr>
              <a:t>establishment of communication with the client, security check (HTTPS) and secrecy check. It responds with the requested service by sending an appropriate HTTP Response</a:t>
            </a:r>
            <a:r>
              <a:rPr lang="it-IT" sz="2400" dirty="0">
                <a:solidFill>
                  <a:schemeClr val="bg1"/>
                </a:solidFill>
              </a:rPr>
              <a:t>.</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1355"/>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Elemento grafico 29" descr="Play con riempimento a tinta unita">
            <a:hlinkClick r:id="rId27"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 name="CasellaDiTesto 2">
            <a:extLst>
              <a:ext uri="{FF2B5EF4-FFF2-40B4-BE49-F238E27FC236}">
                <a16:creationId xmlns:a16="http://schemas.microsoft.com/office/drawing/2014/main" id="{7AEE1D7D-1882-4081-591A-22A4397E6556}"/>
              </a:ext>
            </a:extLst>
          </p:cNvPr>
          <p:cNvSpPr txBox="1"/>
          <p:nvPr/>
        </p:nvSpPr>
        <p:spPr>
          <a:xfrm>
            <a:off x="2568182" y="455973"/>
            <a:ext cx="3184590"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Technologies</a:t>
            </a:r>
          </a:p>
        </p:txBody>
      </p:sp>
      <p:pic>
        <p:nvPicPr>
          <p:cNvPr id="10" name="Immagine 9" descr="Immagine che contiene schermata, cartone animato, design&#10;&#10;Descrizione generata automaticamente">
            <a:extLst>
              <a:ext uri="{FF2B5EF4-FFF2-40B4-BE49-F238E27FC236}">
                <a16:creationId xmlns:a16="http://schemas.microsoft.com/office/drawing/2014/main" id="{0EBF4BAD-A695-96E0-E7C9-55E363AE582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2"/>
            <a:ext cx="769442" cy="769442"/>
          </a:xfrm>
          <a:prstGeom prst="rect">
            <a:avLst/>
          </a:prstGeom>
        </p:spPr>
      </p:pic>
      <p:sp>
        <p:nvSpPr>
          <p:cNvPr id="58" name="Rettangolo 57">
            <a:extLst>
              <a:ext uri="{FF2B5EF4-FFF2-40B4-BE49-F238E27FC236}">
                <a16:creationId xmlns:a16="http://schemas.microsoft.com/office/drawing/2014/main" id="{095451B3-0344-CB96-7FB4-7A4E13212843}"/>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 name="CasellaDiTesto 1">
            <a:extLst>
              <a:ext uri="{FF2B5EF4-FFF2-40B4-BE49-F238E27FC236}">
                <a16:creationId xmlns:a16="http://schemas.microsoft.com/office/drawing/2014/main" id="{756874AC-D709-DA7D-C425-768BC7474AED}"/>
              </a:ext>
            </a:extLst>
          </p:cNvPr>
          <p:cNvSpPr txBox="1"/>
          <p:nvPr/>
        </p:nvSpPr>
        <p:spPr>
          <a:xfrm>
            <a:off x="1826894" y="1504761"/>
            <a:ext cx="9997020" cy="1300934"/>
          </a:xfrm>
          <a:prstGeom prst="rect">
            <a:avLst/>
          </a:prstGeom>
          <a:noFill/>
        </p:spPr>
        <p:txBody>
          <a:bodyPr wrap="square">
            <a:spAutoFit/>
          </a:bodyPr>
          <a:lstStyle/>
          <a:p>
            <a:pPr>
              <a:lnSpc>
                <a:spcPts val="3159"/>
              </a:lnSpc>
            </a:pPr>
            <a:r>
              <a:rPr lang="en-US" sz="2400" dirty="0">
                <a:solidFill>
                  <a:schemeClr val="bg1"/>
                </a:solidFill>
              </a:rPr>
              <a:t>The </a:t>
            </a:r>
            <a:r>
              <a:rPr lang="en-US" sz="2400" b="1" dirty="0">
                <a:solidFill>
                  <a:schemeClr val="bg1"/>
                </a:solidFill>
              </a:rPr>
              <a:t>ESP-IDF</a:t>
            </a:r>
            <a:r>
              <a:rPr lang="en-US" sz="2400" dirty="0">
                <a:solidFill>
                  <a:schemeClr val="bg1"/>
                </a:solidFill>
              </a:rPr>
              <a:t> and </a:t>
            </a:r>
            <a:r>
              <a:rPr lang="en-US" sz="2400" b="1" dirty="0">
                <a:solidFill>
                  <a:schemeClr val="bg1"/>
                </a:solidFill>
              </a:rPr>
              <a:t>Arduino</a:t>
            </a:r>
            <a:r>
              <a:rPr lang="en-US" sz="2400" dirty="0">
                <a:solidFill>
                  <a:schemeClr val="bg1"/>
                </a:solidFill>
              </a:rPr>
              <a:t> are frameworks used to develop innovative IoT applications, combining the flexibility of programming with Arduino and the power of the native development environment for ESP32.</a:t>
            </a:r>
            <a:endParaRPr lang="en-US" sz="2400" dirty="0">
              <a:solidFill>
                <a:schemeClr val="bg1"/>
              </a:solidFill>
              <a:latin typeface="Montserrat"/>
              <a:ea typeface="Montserrat"/>
              <a:cs typeface="Montserrat"/>
              <a:sym typeface="Montserrat"/>
            </a:endParaRPr>
          </a:p>
        </p:txBody>
      </p:sp>
      <p:pic>
        <p:nvPicPr>
          <p:cNvPr id="9" name="Immagine 8" descr="Immagine che contiene Carattere, Elementi grafici, testo, logo&#10;&#10;Descrizione generata automaticamente">
            <a:extLst>
              <a:ext uri="{FF2B5EF4-FFF2-40B4-BE49-F238E27FC236}">
                <a16:creationId xmlns:a16="http://schemas.microsoft.com/office/drawing/2014/main" id="{9A70D998-AFD2-9DAB-9C9F-2580F39EE7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746634" y="3673000"/>
            <a:ext cx="2451370" cy="2451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magine 14" descr="Immagine che contiene Elementi grafici, cerchio, Policromia, grafica&#10;&#10;Descrizione generata automaticamente">
            <a:extLst>
              <a:ext uri="{FF2B5EF4-FFF2-40B4-BE49-F238E27FC236}">
                <a16:creationId xmlns:a16="http://schemas.microsoft.com/office/drawing/2014/main" id="{DCF5C92F-B07C-6FBA-353D-276F90632DB4}"/>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985425" y="3670209"/>
            <a:ext cx="2459941" cy="24599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6" name="Elemento grafico 45" descr="Aggiorna con riempimento a tinta unita">
            <a:hlinkClick r:id="rId18"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9" name="CasellaDiTesto 8">
            <a:extLst>
              <a:ext uri="{FF2B5EF4-FFF2-40B4-BE49-F238E27FC236}">
                <a16:creationId xmlns:a16="http://schemas.microsoft.com/office/drawing/2014/main" id="{F710F579-74DF-6D1D-A96D-FB4F03B4188D}"/>
              </a:ext>
            </a:extLst>
          </p:cNvPr>
          <p:cNvSpPr txBox="1"/>
          <p:nvPr/>
        </p:nvSpPr>
        <p:spPr>
          <a:xfrm>
            <a:off x="2568182" y="455973"/>
            <a:ext cx="3184590"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Technologies</a:t>
            </a:r>
          </a:p>
        </p:txBody>
      </p:sp>
      <p:pic>
        <p:nvPicPr>
          <p:cNvPr id="10" name="Immagine 9" descr="Immagine che contiene schermata, cartone animato, design&#10;&#10;Descrizione generata automaticamente">
            <a:extLst>
              <a:ext uri="{FF2B5EF4-FFF2-40B4-BE49-F238E27FC236}">
                <a16:creationId xmlns:a16="http://schemas.microsoft.com/office/drawing/2014/main" id="{0D506AAF-30B4-845F-BA87-A75A27F3EEF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2"/>
            <a:ext cx="769442" cy="769442"/>
          </a:xfrm>
          <a:prstGeom prst="rect">
            <a:avLst/>
          </a:prstGeom>
        </p:spPr>
      </p:pic>
      <p:sp>
        <p:nvSpPr>
          <p:cNvPr id="51" name="Rettangolo 50">
            <a:extLst>
              <a:ext uri="{FF2B5EF4-FFF2-40B4-BE49-F238E27FC236}">
                <a16:creationId xmlns:a16="http://schemas.microsoft.com/office/drawing/2014/main" id="{16EDA3DE-27EB-CB28-4244-9790A7290305}"/>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2" name="Immagine 1">
            <a:extLst>
              <a:ext uri="{FF2B5EF4-FFF2-40B4-BE49-F238E27FC236}">
                <a16:creationId xmlns:a16="http://schemas.microsoft.com/office/drawing/2014/main" id="{DB5AA1FE-2442-C214-3100-510B73C6548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918909" y="2175654"/>
            <a:ext cx="2183731" cy="21837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magine 2">
            <a:extLst>
              <a:ext uri="{FF2B5EF4-FFF2-40B4-BE49-F238E27FC236}">
                <a16:creationId xmlns:a16="http://schemas.microsoft.com/office/drawing/2014/main" id="{445F4543-A660-B8D5-B45F-169C9F03E7B5}"/>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9099849" y="2193808"/>
            <a:ext cx="2301202" cy="23012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magine 4">
            <a:extLst>
              <a:ext uri="{FF2B5EF4-FFF2-40B4-BE49-F238E27FC236}">
                <a16:creationId xmlns:a16="http://schemas.microsoft.com/office/drawing/2014/main" id="{CAC55DFF-549B-B0E8-3A67-249A9DE723A5}"/>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5738295" y="2145785"/>
            <a:ext cx="1725900" cy="2301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asellaDiTesto 5">
            <a:extLst>
              <a:ext uri="{FF2B5EF4-FFF2-40B4-BE49-F238E27FC236}">
                <a16:creationId xmlns:a16="http://schemas.microsoft.com/office/drawing/2014/main" id="{390C3C4C-705C-6657-3284-CF7648A0971C}"/>
              </a:ext>
            </a:extLst>
          </p:cNvPr>
          <p:cNvSpPr txBox="1"/>
          <p:nvPr/>
        </p:nvSpPr>
        <p:spPr>
          <a:xfrm>
            <a:off x="1936129" y="4510743"/>
            <a:ext cx="1995643" cy="461665"/>
          </a:xfrm>
          <a:prstGeom prst="rect">
            <a:avLst/>
          </a:prstGeom>
          <a:noFill/>
        </p:spPr>
        <p:txBody>
          <a:bodyPr wrap="square" rtlCol="0">
            <a:spAutoFit/>
          </a:bodyPr>
          <a:lstStyle/>
          <a:p>
            <a:pPr algn="ctr"/>
            <a:r>
              <a:rPr lang="it-IT" sz="2400" b="1" dirty="0">
                <a:solidFill>
                  <a:schemeClr val="bg1"/>
                </a:solidFill>
              </a:rPr>
              <a:t>Flipper Zero</a:t>
            </a:r>
          </a:p>
        </p:txBody>
      </p:sp>
      <p:sp>
        <p:nvSpPr>
          <p:cNvPr id="7" name="CasellaDiTesto 6">
            <a:extLst>
              <a:ext uri="{FF2B5EF4-FFF2-40B4-BE49-F238E27FC236}">
                <a16:creationId xmlns:a16="http://schemas.microsoft.com/office/drawing/2014/main" id="{51B990C9-6CDC-B31D-2B1D-1DA794CAAF0B}"/>
              </a:ext>
            </a:extLst>
          </p:cNvPr>
          <p:cNvSpPr txBox="1"/>
          <p:nvPr/>
        </p:nvSpPr>
        <p:spPr>
          <a:xfrm>
            <a:off x="4927437" y="4512317"/>
            <a:ext cx="3347613" cy="461665"/>
          </a:xfrm>
          <a:prstGeom prst="rect">
            <a:avLst/>
          </a:prstGeom>
          <a:noFill/>
        </p:spPr>
        <p:txBody>
          <a:bodyPr wrap="square" rtlCol="0">
            <a:spAutoFit/>
          </a:bodyPr>
          <a:lstStyle/>
          <a:p>
            <a:pPr algn="ctr"/>
            <a:r>
              <a:rPr lang="it-IT" sz="2400" b="1" dirty="0" err="1">
                <a:solidFill>
                  <a:schemeClr val="bg1"/>
                </a:solidFill>
              </a:rPr>
              <a:t>Marauder</a:t>
            </a:r>
            <a:r>
              <a:rPr lang="it-IT" sz="2400" b="1" dirty="0">
                <a:solidFill>
                  <a:schemeClr val="bg1"/>
                </a:solidFill>
              </a:rPr>
              <a:t> Framework</a:t>
            </a:r>
          </a:p>
        </p:txBody>
      </p:sp>
      <p:sp>
        <p:nvSpPr>
          <p:cNvPr id="11" name="CasellaDiTesto 10">
            <a:extLst>
              <a:ext uri="{FF2B5EF4-FFF2-40B4-BE49-F238E27FC236}">
                <a16:creationId xmlns:a16="http://schemas.microsoft.com/office/drawing/2014/main" id="{C7C4789D-777D-6A96-E1CC-A01A6BF9FBBD}"/>
              </a:ext>
            </a:extLst>
          </p:cNvPr>
          <p:cNvSpPr txBox="1"/>
          <p:nvPr/>
        </p:nvSpPr>
        <p:spPr>
          <a:xfrm>
            <a:off x="9453086" y="4510742"/>
            <a:ext cx="1594727" cy="461665"/>
          </a:xfrm>
          <a:prstGeom prst="rect">
            <a:avLst/>
          </a:prstGeom>
          <a:noFill/>
        </p:spPr>
        <p:txBody>
          <a:bodyPr wrap="square" rtlCol="0">
            <a:spAutoFit/>
          </a:bodyPr>
          <a:lstStyle/>
          <a:p>
            <a:pPr algn="ctr"/>
            <a:r>
              <a:rPr lang="it-IT" sz="2400" b="1" dirty="0" err="1">
                <a:solidFill>
                  <a:schemeClr val="bg1"/>
                </a:solidFill>
              </a:rPr>
              <a:t>Wireshark</a:t>
            </a:r>
            <a:endParaRPr lang="it-IT" sz="2400" b="1" dirty="0">
              <a:solidFill>
                <a:schemeClr val="bg1"/>
              </a:solidFill>
            </a:endParaRPr>
          </a:p>
        </p:txBody>
      </p:sp>
      <p:sp>
        <p:nvSpPr>
          <p:cNvPr id="12" name="CasellaDiTesto 11">
            <a:hlinkClick r:id="rId33"/>
            <a:extLst>
              <a:ext uri="{FF2B5EF4-FFF2-40B4-BE49-F238E27FC236}">
                <a16:creationId xmlns:a16="http://schemas.microsoft.com/office/drawing/2014/main" id="{A42F89B6-6EFB-1313-D2F3-1F6E76FBAD1F}"/>
              </a:ext>
            </a:extLst>
          </p:cNvPr>
          <p:cNvSpPr txBox="1"/>
          <p:nvPr/>
        </p:nvSpPr>
        <p:spPr>
          <a:xfrm>
            <a:off x="4847778" y="5005133"/>
            <a:ext cx="3506929" cy="276528"/>
          </a:xfrm>
          <a:prstGeom prst="rect">
            <a:avLst/>
          </a:prstGeom>
          <a:noFill/>
        </p:spPr>
        <p:txBody>
          <a:bodyPr wrap="square" rtlCol="0">
            <a:spAutoFit/>
          </a:bodyPr>
          <a:lstStyle/>
          <a:p>
            <a:pPr algn="ctr"/>
            <a:r>
              <a:rPr lang="it-IT" sz="1200" b="1" dirty="0">
                <a:solidFill>
                  <a:schemeClr val="bg1"/>
                </a:solidFill>
                <a:hlinkClick r:id="rId34">
                  <a:extLst>
                    <a:ext uri="{A12FA001-AC4F-418D-AE19-62706E023703}">
                      <ahyp:hlinkClr xmlns:ahyp="http://schemas.microsoft.com/office/drawing/2018/hyperlinkcolor" val="tx"/>
                    </a:ext>
                  </a:extLst>
                </a:hlinkClick>
              </a:rPr>
              <a:t>https://github.com/justcallmekoko/ESP32Marauder</a:t>
            </a:r>
            <a:endParaRPr lang="it-IT" sz="1200" b="1" dirty="0">
              <a:solidFill>
                <a:schemeClr val="bg1"/>
              </a:solidFill>
            </a:endParaRPr>
          </a:p>
        </p:txBody>
      </p:sp>
      <p:sp>
        <p:nvSpPr>
          <p:cNvPr id="13" name="CasellaDiTesto 12">
            <a:hlinkClick r:id="rId35"/>
            <a:extLst>
              <a:ext uri="{FF2B5EF4-FFF2-40B4-BE49-F238E27FC236}">
                <a16:creationId xmlns:a16="http://schemas.microsoft.com/office/drawing/2014/main" id="{064C116F-DE3C-C55B-2164-00D11303558D}"/>
              </a:ext>
            </a:extLst>
          </p:cNvPr>
          <p:cNvSpPr txBox="1"/>
          <p:nvPr/>
        </p:nvSpPr>
        <p:spPr>
          <a:xfrm>
            <a:off x="1510904" y="5004662"/>
            <a:ext cx="2999740" cy="276999"/>
          </a:xfrm>
          <a:prstGeom prst="rect">
            <a:avLst/>
          </a:prstGeom>
          <a:noFill/>
        </p:spPr>
        <p:txBody>
          <a:bodyPr wrap="square">
            <a:spAutoFit/>
          </a:bodyPr>
          <a:lstStyle/>
          <a:p>
            <a:pPr algn="ctr"/>
            <a:r>
              <a:rPr lang="it-IT" sz="1200" b="1" dirty="0">
                <a:solidFill>
                  <a:schemeClr val="bg1"/>
                </a:solidFill>
              </a:rPr>
              <a:t>https://docs.flipper.net/</a:t>
            </a:r>
          </a:p>
        </p:txBody>
      </p:sp>
      <p:sp>
        <p:nvSpPr>
          <p:cNvPr id="15" name="CasellaDiTesto 14">
            <a:hlinkClick r:id="rId36"/>
            <a:extLst>
              <a:ext uri="{FF2B5EF4-FFF2-40B4-BE49-F238E27FC236}">
                <a16:creationId xmlns:a16="http://schemas.microsoft.com/office/drawing/2014/main" id="{F2373A70-9EA3-E21C-32F9-8B3FDEDD9DE6}"/>
              </a:ext>
            </a:extLst>
          </p:cNvPr>
          <p:cNvSpPr txBox="1"/>
          <p:nvPr/>
        </p:nvSpPr>
        <p:spPr>
          <a:xfrm>
            <a:off x="8750579" y="5004662"/>
            <a:ext cx="2999739" cy="276999"/>
          </a:xfrm>
          <a:prstGeom prst="rect">
            <a:avLst/>
          </a:prstGeom>
          <a:noFill/>
        </p:spPr>
        <p:txBody>
          <a:bodyPr wrap="square" rtlCol="0">
            <a:spAutoFit/>
          </a:bodyPr>
          <a:lstStyle/>
          <a:p>
            <a:pPr algn="ctr"/>
            <a:r>
              <a:rPr lang="it-IT" sz="1200" b="1" dirty="0">
                <a:solidFill>
                  <a:schemeClr val="bg1"/>
                </a:solidFill>
              </a:rPr>
              <a:t>https://www.wireshark.org/</a:t>
            </a:r>
          </a:p>
        </p:txBody>
      </p:sp>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1" action="ppaction://hlinksldjump"/>
            <a:extLst>
              <a:ext uri="{FF2B5EF4-FFF2-40B4-BE49-F238E27FC236}">
                <a16:creationId xmlns:a16="http://schemas.microsoft.com/office/drawing/2014/main" id="{E29A9CED-3471-DB97-8325-17740209CCB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55693" y="5795408"/>
            <a:ext cx="914400" cy="914400"/>
          </a:xfrm>
          <a:prstGeom prst="rect">
            <a:avLst/>
          </a:prstGeom>
        </p:spPr>
      </p:pic>
      <p:sp>
        <p:nvSpPr>
          <p:cNvPr id="3" name="CasellaDiTesto 2">
            <a:extLst>
              <a:ext uri="{FF2B5EF4-FFF2-40B4-BE49-F238E27FC236}">
                <a16:creationId xmlns:a16="http://schemas.microsoft.com/office/drawing/2014/main" id="{A348A3C2-A8E1-582D-4C51-BA0B1F4B6C55}"/>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B97473AB-4009-A253-97F3-1B5E826A711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E494A776-9AD0-6978-956A-CEA8341EA416}"/>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1" name="Immagine 10">
            <a:extLst>
              <a:ext uri="{FF2B5EF4-FFF2-40B4-BE49-F238E27FC236}">
                <a16:creationId xmlns:a16="http://schemas.microsoft.com/office/drawing/2014/main" id="{ADB4C5BD-2A62-65A3-D6D2-8F2BE6C908D0}"/>
              </a:ext>
            </a:extLst>
          </p:cNvPr>
          <p:cNvPicPr>
            <a:picLocks noChangeAspect="1"/>
          </p:cNvPicPr>
          <p:nvPr/>
        </p:nvPicPr>
        <p:blipFill>
          <a:blip r:embed="rId30"/>
          <a:stretch>
            <a:fillRect/>
          </a:stretch>
        </p:blipFill>
        <p:spPr>
          <a:xfrm>
            <a:off x="1804040" y="4912752"/>
            <a:ext cx="4007106" cy="1497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BF2A4146-DB53-FD46-BBD6-C97F739A1CBF}"/>
              </a:ext>
            </a:extLst>
          </p:cNvPr>
          <p:cNvPicPr>
            <a:picLocks noChangeAspect="1"/>
          </p:cNvPicPr>
          <p:nvPr/>
        </p:nvPicPr>
        <p:blipFill>
          <a:blip r:embed="rId31"/>
          <a:stretch>
            <a:fillRect/>
          </a:stretch>
        </p:blipFill>
        <p:spPr>
          <a:xfrm>
            <a:off x="1798740" y="3157634"/>
            <a:ext cx="4012406" cy="1497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41300FC1-F5EC-C79B-120E-FB7F4065D1BB}"/>
              </a:ext>
            </a:extLst>
          </p:cNvPr>
          <p:cNvPicPr>
            <a:picLocks noChangeAspect="1"/>
          </p:cNvPicPr>
          <p:nvPr/>
        </p:nvPicPr>
        <p:blipFill>
          <a:blip r:embed="rId32"/>
          <a:stretch>
            <a:fillRect/>
          </a:stretch>
        </p:blipFill>
        <p:spPr>
          <a:xfrm>
            <a:off x="1798740" y="1402301"/>
            <a:ext cx="4012406" cy="1497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5F3C5A68-4998-A29D-8D34-2D87F7FBF3AD}"/>
              </a:ext>
            </a:extLst>
          </p:cNvPr>
          <p:cNvSpPr txBox="1"/>
          <p:nvPr/>
        </p:nvSpPr>
        <p:spPr>
          <a:xfrm>
            <a:off x="6643503" y="3666206"/>
            <a:ext cx="2038754" cy="480196"/>
          </a:xfrm>
          <a:prstGeom prst="rect">
            <a:avLst/>
          </a:prstGeom>
          <a:noFill/>
        </p:spPr>
        <p:txBody>
          <a:bodyPr wrap="square">
            <a:spAutoFit/>
          </a:bodyPr>
          <a:lstStyle/>
          <a:p>
            <a:pPr>
              <a:lnSpc>
                <a:spcPts val="3159"/>
              </a:lnSpc>
            </a:pPr>
            <a:r>
              <a:rPr lang="en-US" sz="2400" dirty="0">
                <a:solidFill>
                  <a:schemeClr val="bg1"/>
                </a:solidFill>
                <a:sym typeface="Montserrat"/>
              </a:rPr>
              <a:t>Server Fail</a:t>
            </a:r>
            <a:endParaRPr lang="en-US" sz="2400" dirty="0">
              <a:solidFill>
                <a:schemeClr val="bg1"/>
              </a:solidFill>
              <a:latin typeface="Montserrat"/>
              <a:ea typeface="Montserrat"/>
              <a:cs typeface="Montserrat"/>
              <a:sym typeface="Montserrat"/>
            </a:endParaRPr>
          </a:p>
        </p:txBody>
      </p:sp>
      <p:sp>
        <p:nvSpPr>
          <p:cNvPr id="21" name="CasellaDiTesto 20">
            <a:extLst>
              <a:ext uri="{FF2B5EF4-FFF2-40B4-BE49-F238E27FC236}">
                <a16:creationId xmlns:a16="http://schemas.microsoft.com/office/drawing/2014/main" id="{E3DA4AA4-B315-3FC8-B77B-6F59201A6156}"/>
              </a:ext>
            </a:extLst>
          </p:cNvPr>
          <p:cNvSpPr txBox="1"/>
          <p:nvPr/>
        </p:nvSpPr>
        <p:spPr>
          <a:xfrm>
            <a:off x="6643503" y="5420747"/>
            <a:ext cx="2038754" cy="481350"/>
          </a:xfrm>
          <a:prstGeom prst="rect">
            <a:avLst/>
          </a:prstGeom>
          <a:noFill/>
        </p:spPr>
        <p:txBody>
          <a:bodyPr wrap="square">
            <a:spAutoFit/>
          </a:bodyPr>
          <a:lstStyle/>
          <a:p>
            <a:pPr>
              <a:lnSpc>
                <a:spcPts val="3159"/>
              </a:lnSpc>
            </a:pPr>
            <a:r>
              <a:rPr lang="en-US" sz="2400" dirty="0">
                <a:solidFill>
                  <a:schemeClr val="bg1"/>
                </a:solidFill>
                <a:sym typeface="Montserrat"/>
              </a:rPr>
              <a:t>Server Success</a:t>
            </a:r>
          </a:p>
        </p:txBody>
      </p:sp>
      <p:sp>
        <p:nvSpPr>
          <p:cNvPr id="22" name="CasellaDiTesto 21">
            <a:extLst>
              <a:ext uri="{FF2B5EF4-FFF2-40B4-BE49-F238E27FC236}">
                <a16:creationId xmlns:a16="http://schemas.microsoft.com/office/drawing/2014/main" id="{7FD34852-4A1A-EFAF-3061-25177FE98C79}"/>
              </a:ext>
            </a:extLst>
          </p:cNvPr>
          <p:cNvSpPr txBox="1"/>
          <p:nvPr/>
        </p:nvSpPr>
        <p:spPr>
          <a:xfrm>
            <a:off x="6478878" y="1910981"/>
            <a:ext cx="2049356" cy="480196"/>
          </a:xfrm>
          <a:prstGeom prst="rect">
            <a:avLst/>
          </a:prstGeom>
          <a:noFill/>
        </p:spPr>
        <p:txBody>
          <a:bodyPr wrap="square">
            <a:spAutoFit/>
          </a:bodyPr>
          <a:lstStyle/>
          <a:p>
            <a:pPr>
              <a:lnSpc>
                <a:spcPts val="3159"/>
              </a:lnSpc>
            </a:pPr>
            <a:r>
              <a:rPr lang="en-US" sz="2400" dirty="0">
                <a:solidFill>
                  <a:schemeClr val="bg1"/>
                </a:solidFill>
                <a:sym typeface="Montserrat"/>
              </a:rPr>
              <a:t>Client</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15" action="ppaction://hlinksldjump"/>
            <a:extLst>
              <a:ext uri="{FF2B5EF4-FFF2-40B4-BE49-F238E27FC236}">
                <a16:creationId xmlns:a16="http://schemas.microsoft.com/office/drawing/2014/main" id="{9312315B-CD12-B4D0-C1AE-1BAB0DB5DDF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7" name="CasellaDiTesto 6">
            <a:extLst>
              <a:ext uri="{FF2B5EF4-FFF2-40B4-BE49-F238E27FC236}">
                <a16:creationId xmlns:a16="http://schemas.microsoft.com/office/drawing/2014/main" id="{627F1333-955E-39AF-B330-6C76ACF95D4D}"/>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3007D4EA-424D-C165-2E06-3F2C972E084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D9BF02D0-CCE4-C2EC-DAF9-A41FBD1F6BBF}"/>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1" name="Immagine 10">
            <a:extLst>
              <a:ext uri="{FF2B5EF4-FFF2-40B4-BE49-F238E27FC236}">
                <a16:creationId xmlns:a16="http://schemas.microsoft.com/office/drawing/2014/main" id="{2E69F72A-4990-0BC2-EBBC-5DCC9BAE062C}"/>
              </a:ext>
            </a:extLst>
          </p:cNvPr>
          <p:cNvPicPr>
            <a:picLocks noChangeAspect="1"/>
          </p:cNvPicPr>
          <p:nvPr/>
        </p:nvPicPr>
        <p:blipFill>
          <a:blip r:embed="rId30"/>
          <a:stretch>
            <a:fillRect/>
          </a:stretch>
        </p:blipFill>
        <p:spPr>
          <a:xfrm>
            <a:off x="1822248" y="3303797"/>
            <a:ext cx="8827955" cy="1477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D691140C-D215-3F1E-748D-2D43DA38C963}"/>
              </a:ext>
            </a:extLst>
          </p:cNvPr>
          <p:cNvPicPr>
            <a:picLocks noChangeAspect="1"/>
          </p:cNvPicPr>
          <p:nvPr/>
        </p:nvPicPr>
        <p:blipFill>
          <a:blip r:embed="rId31"/>
          <a:stretch>
            <a:fillRect/>
          </a:stretch>
        </p:blipFill>
        <p:spPr>
          <a:xfrm rot="10800000" flipH="1" flipV="1">
            <a:off x="1798740" y="1470594"/>
            <a:ext cx="8827955" cy="746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FAB177CC-DACC-F903-4D8C-E77F55CB512C}"/>
              </a:ext>
            </a:extLst>
          </p:cNvPr>
          <p:cNvSpPr txBox="1"/>
          <p:nvPr/>
        </p:nvSpPr>
        <p:spPr>
          <a:xfrm>
            <a:off x="1798740" y="2362989"/>
            <a:ext cx="7004792" cy="480196"/>
          </a:xfrm>
          <a:prstGeom prst="rect">
            <a:avLst/>
          </a:prstGeom>
          <a:noFill/>
        </p:spPr>
        <p:txBody>
          <a:bodyPr wrap="square">
            <a:spAutoFit/>
          </a:bodyPr>
          <a:lstStyle/>
          <a:p>
            <a:pPr>
              <a:lnSpc>
                <a:spcPts val="3159"/>
              </a:lnSpc>
            </a:pPr>
            <a:r>
              <a:rPr lang="en-US" sz="2400" dirty="0">
                <a:solidFill>
                  <a:schemeClr val="bg1"/>
                </a:solidFill>
              </a:rPr>
              <a:t>TCP HTTP – Clean text/plain Handshake.</a:t>
            </a:r>
            <a:endParaRPr lang="en-US" sz="2400" dirty="0">
              <a:solidFill>
                <a:schemeClr val="bg1"/>
              </a:solidFill>
              <a:latin typeface="Montserrat"/>
              <a:ea typeface="Montserrat"/>
              <a:cs typeface="Montserrat"/>
              <a:sym typeface="Montserrat"/>
            </a:endParaRPr>
          </a:p>
        </p:txBody>
      </p:sp>
      <p:sp>
        <p:nvSpPr>
          <p:cNvPr id="21" name="CasellaDiTesto 20">
            <a:extLst>
              <a:ext uri="{FF2B5EF4-FFF2-40B4-BE49-F238E27FC236}">
                <a16:creationId xmlns:a16="http://schemas.microsoft.com/office/drawing/2014/main" id="{1DEFCC8A-585D-6DD2-9B0B-CE800A2057B0}"/>
              </a:ext>
            </a:extLst>
          </p:cNvPr>
          <p:cNvSpPr txBox="1"/>
          <p:nvPr/>
        </p:nvSpPr>
        <p:spPr>
          <a:xfrm>
            <a:off x="1822248" y="4903299"/>
            <a:ext cx="6981284" cy="480196"/>
          </a:xfrm>
          <a:prstGeom prst="rect">
            <a:avLst/>
          </a:prstGeom>
          <a:noFill/>
        </p:spPr>
        <p:txBody>
          <a:bodyPr wrap="square">
            <a:spAutoFit/>
          </a:bodyPr>
          <a:lstStyle/>
          <a:p>
            <a:pPr>
              <a:lnSpc>
                <a:spcPts val="3159"/>
              </a:lnSpc>
            </a:pPr>
            <a:r>
              <a:rPr lang="en-US" sz="2400" dirty="0">
                <a:solidFill>
                  <a:schemeClr val="bg1"/>
                </a:solidFill>
              </a:rPr>
              <a:t>TCP Packet Details (secret key bytes are clearly visible).</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903548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a:extLst>
            <a:ext uri="{FF2B5EF4-FFF2-40B4-BE49-F238E27FC236}">
              <a16:creationId xmlns:a16="http://schemas.microsoft.com/office/drawing/2014/main" id="{A6413673-2958-EB27-6BF3-A6CA7223FF5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DBE66-28C7-8440-794F-F2B3B3F6A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65E63A63-C1F9-581A-7A61-81E8DEB8A812}"/>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CD7B0F41-574B-ACE1-50E3-A5CEEF7ECF6E}"/>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7C5D0F87-3348-5DB2-55E1-2D61DDEDD5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34B3220A-AEBB-65E4-B71A-B06F7F37953A}"/>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9F734666-5307-6505-6E8E-F9E46EA68B10}"/>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50C6AC78-6E2F-7C0A-8A7C-CC773D62DA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38CCA24D-AFA8-E078-8C4B-91EEB8657954}"/>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5597A863-52BF-FCEE-C244-A501B07D238B}"/>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8D0E88EB-C625-379E-D8AB-1C3DAA2309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522D82EB-1109-2DA5-28AF-F1BEC0BD8998}"/>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51F5A7D6-B60D-0E59-56AA-A0924C537282}"/>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43A967E3-4A91-084E-1DE0-14F4F4BE73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2B08E38C-B874-DD2C-7167-919A6DB69ACF}"/>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BDD88436-7EE1-ED89-9235-D064A727FB80}"/>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2092800D-E15E-36FF-5AB7-477E41B301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DCECEFA7-37A4-6FC7-717B-427C130DA516}"/>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8006E637-719E-6CFF-456F-57D3E78BB02D}"/>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23179039-6C30-3398-C69C-58B3D0536E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669C6B86-2C2A-12DB-EF65-BA9250B965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AD82AD82-6934-9EAD-DD5C-7621A7AF4D6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A1153D0-010A-781E-8F43-19C0BF98E5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25E16869-5F68-28E8-7EB9-1DE42B7033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15" action="ppaction://hlinksldjump"/>
            <a:extLst>
              <a:ext uri="{FF2B5EF4-FFF2-40B4-BE49-F238E27FC236}">
                <a16:creationId xmlns:a16="http://schemas.microsoft.com/office/drawing/2014/main" id="{E651D400-ACC2-EAAB-3152-3A1DF69EC4E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7" name="CasellaDiTesto 6">
            <a:extLst>
              <a:ext uri="{FF2B5EF4-FFF2-40B4-BE49-F238E27FC236}">
                <a16:creationId xmlns:a16="http://schemas.microsoft.com/office/drawing/2014/main" id="{38D175CB-5F8B-0414-DEE0-94F7B7D97424}"/>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328EBC6E-5242-FC16-0498-587BFE8E7B8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E79C2791-6F95-5C67-B647-324A5E128145}"/>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5" name="Immagine 4">
            <a:extLst>
              <a:ext uri="{FF2B5EF4-FFF2-40B4-BE49-F238E27FC236}">
                <a16:creationId xmlns:a16="http://schemas.microsoft.com/office/drawing/2014/main" id="{1D64D3D8-FBC8-6C33-A585-7F503F7F6976}"/>
              </a:ext>
            </a:extLst>
          </p:cNvPr>
          <p:cNvPicPr>
            <a:picLocks noChangeAspect="1"/>
          </p:cNvPicPr>
          <p:nvPr/>
        </p:nvPicPr>
        <p:blipFill>
          <a:blip r:embed="rId30"/>
          <a:stretch>
            <a:fillRect/>
          </a:stretch>
        </p:blipFill>
        <p:spPr>
          <a:xfrm>
            <a:off x="1988573" y="2081231"/>
            <a:ext cx="9795496" cy="2708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asellaDiTesto 2">
            <a:extLst>
              <a:ext uri="{FF2B5EF4-FFF2-40B4-BE49-F238E27FC236}">
                <a16:creationId xmlns:a16="http://schemas.microsoft.com/office/drawing/2014/main" id="{25F697BE-6A25-6558-ACE8-5F55EBC188E8}"/>
              </a:ext>
            </a:extLst>
          </p:cNvPr>
          <p:cNvSpPr txBox="1"/>
          <p:nvPr/>
        </p:nvSpPr>
        <p:spPr>
          <a:xfrm>
            <a:off x="1988573" y="4903299"/>
            <a:ext cx="9795496" cy="480196"/>
          </a:xfrm>
          <a:prstGeom prst="rect">
            <a:avLst/>
          </a:prstGeom>
          <a:noFill/>
        </p:spPr>
        <p:txBody>
          <a:bodyPr wrap="square">
            <a:spAutoFit/>
          </a:bodyPr>
          <a:lstStyle/>
          <a:p>
            <a:pPr>
              <a:lnSpc>
                <a:spcPts val="3159"/>
              </a:lnSpc>
            </a:pPr>
            <a:r>
              <a:rPr lang="en-US" sz="2400" dirty="0">
                <a:solidFill>
                  <a:schemeClr val="bg1"/>
                </a:solidFill>
                <a:sym typeface="Montserrat"/>
              </a:rPr>
              <a:t>TCP HTTPS – Three-Way-Handshake (Secure).</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1535411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Play con riempimento a tinta unita">
            <a:hlinkClick r:id="rId27" action="ppaction://hlinksldjump"/>
            <a:extLst>
              <a:ext uri="{FF2B5EF4-FFF2-40B4-BE49-F238E27FC236}">
                <a16:creationId xmlns:a16="http://schemas.microsoft.com/office/drawing/2014/main" id="{E25BAFF1-9DC4-CEEE-4A81-976DE14FF58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5" name="CasellaDiTesto 4">
            <a:extLst>
              <a:ext uri="{FF2B5EF4-FFF2-40B4-BE49-F238E27FC236}">
                <a16:creationId xmlns:a16="http://schemas.microsoft.com/office/drawing/2014/main" id="{730ACA0A-4C4E-1194-8862-57541D19C7A3}"/>
              </a:ext>
            </a:extLst>
          </p:cNvPr>
          <p:cNvSpPr txBox="1"/>
          <p:nvPr/>
        </p:nvSpPr>
        <p:spPr>
          <a:xfrm>
            <a:off x="2568182" y="455973"/>
            <a:ext cx="643317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Firmware </a:t>
            </a:r>
            <a:r>
              <a:rPr lang="it-IT" sz="4400" dirty="0" err="1">
                <a:solidFill>
                  <a:schemeClr val="bg1">
                    <a:lumMod val="95000"/>
                  </a:schemeClr>
                </a:solidFill>
                <a:latin typeface="Times New Roman" panose="02020603050405020304" pitchFamily="18" charset="0"/>
                <a:cs typeface="Times New Roman" panose="02020603050405020304" pitchFamily="18" charset="0"/>
              </a:rPr>
              <a:t>Marauder</a:t>
            </a:r>
            <a:r>
              <a:rPr lang="it-IT" sz="4400" dirty="0">
                <a:solidFill>
                  <a:schemeClr val="bg1">
                    <a:lumMod val="95000"/>
                  </a:schemeClr>
                </a:solidFill>
                <a:latin typeface="Times New Roman" panose="02020603050405020304" pitchFamily="18" charset="0"/>
                <a:cs typeface="Times New Roman" panose="02020603050405020304" pitchFamily="18" charset="0"/>
              </a:rPr>
              <a:t> (test 1)</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984677FA-8B56-8B41-0317-BC155006E87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149B6CB4-EB0F-12C4-CCD4-79D2528034BD}"/>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 name="CasellaDiTesto 5">
            <a:extLst>
              <a:ext uri="{FF2B5EF4-FFF2-40B4-BE49-F238E27FC236}">
                <a16:creationId xmlns:a16="http://schemas.microsoft.com/office/drawing/2014/main" id="{3E9F1817-173E-97A4-E209-39C04A966532}"/>
              </a:ext>
            </a:extLst>
          </p:cNvPr>
          <p:cNvSpPr txBox="1"/>
          <p:nvPr/>
        </p:nvSpPr>
        <p:spPr>
          <a:xfrm>
            <a:off x="1794841" y="1358221"/>
            <a:ext cx="9615704" cy="830997"/>
          </a:xfrm>
          <a:prstGeom prst="rect">
            <a:avLst/>
          </a:prstGeom>
          <a:noFill/>
        </p:spPr>
        <p:txBody>
          <a:bodyPr wrap="square">
            <a:spAutoFit/>
          </a:bodyPr>
          <a:lstStyle/>
          <a:p>
            <a:r>
              <a:rPr lang="it-IT" sz="2400" dirty="0">
                <a:solidFill>
                  <a:schemeClr val="bg1"/>
                </a:solidFill>
              </a:rPr>
              <a:t>An </a:t>
            </a:r>
            <a:r>
              <a:rPr lang="it-IT" sz="2400" dirty="0" err="1">
                <a:solidFill>
                  <a:schemeClr val="bg1"/>
                </a:solidFill>
              </a:rPr>
              <a:t>eavesdropping</a:t>
            </a:r>
            <a:r>
              <a:rPr lang="it-IT" sz="2400" dirty="0">
                <a:solidFill>
                  <a:schemeClr val="bg1"/>
                </a:solidFill>
              </a:rPr>
              <a:t> test with the </a:t>
            </a:r>
            <a:r>
              <a:rPr lang="it-IT" sz="2400" dirty="0" err="1">
                <a:solidFill>
                  <a:schemeClr val="bg1"/>
                </a:solidFill>
              </a:rPr>
              <a:t>Marauder</a:t>
            </a:r>
            <a:r>
              <a:rPr lang="it-IT" sz="2400" dirty="0">
                <a:solidFill>
                  <a:schemeClr val="bg1"/>
                </a:solidFill>
              </a:rPr>
              <a:t> </a:t>
            </a:r>
            <a:r>
              <a:rPr lang="it-IT" sz="2400" dirty="0" err="1">
                <a:solidFill>
                  <a:schemeClr val="bg1"/>
                </a:solidFill>
              </a:rPr>
              <a:t>involves</a:t>
            </a:r>
            <a:r>
              <a:rPr lang="it-IT" sz="2400" dirty="0">
                <a:solidFill>
                  <a:schemeClr val="bg1"/>
                </a:solidFill>
              </a:rPr>
              <a:t> </a:t>
            </a:r>
            <a:r>
              <a:rPr lang="it-IT" sz="2400" dirty="0" err="1">
                <a:solidFill>
                  <a:schemeClr val="bg1"/>
                </a:solidFill>
              </a:rPr>
              <a:t>intercepting</a:t>
            </a:r>
            <a:r>
              <a:rPr lang="it-IT" sz="2400" dirty="0">
                <a:solidFill>
                  <a:schemeClr val="bg1"/>
                </a:solidFill>
              </a:rPr>
              <a:t> Wi-Fi </a:t>
            </a:r>
            <a:r>
              <a:rPr lang="it-IT" sz="2400" dirty="0" err="1">
                <a:solidFill>
                  <a:schemeClr val="bg1"/>
                </a:solidFill>
              </a:rPr>
              <a:t>traffic</a:t>
            </a:r>
            <a:r>
              <a:rPr lang="it-IT" sz="2400" dirty="0">
                <a:solidFill>
                  <a:schemeClr val="bg1"/>
                </a:solidFill>
              </a:rPr>
              <a:t> in an </a:t>
            </a:r>
            <a:r>
              <a:rPr lang="it-IT" sz="2400" dirty="0" err="1">
                <a:solidFill>
                  <a:schemeClr val="bg1"/>
                </a:solidFill>
              </a:rPr>
              <a:t>unprotected</a:t>
            </a:r>
            <a:r>
              <a:rPr lang="it-IT" sz="2400" dirty="0">
                <a:solidFill>
                  <a:schemeClr val="bg1"/>
                </a:solidFill>
              </a:rPr>
              <a:t> or </a:t>
            </a:r>
            <a:r>
              <a:rPr lang="it-IT" sz="2400" dirty="0" err="1">
                <a:solidFill>
                  <a:schemeClr val="bg1"/>
                </a:solidFill>
              </a:rPr>
              <a:t>vulnerable</a:t>
            </a:r>
            <a:r>
              <a:rPr lang="it-IT" sz="2400" dirty="0">
                <a:solidFill>
                  <a:schemeClr val="bg1"/>
                </a:solidFill>
              </a:rPr>
              <a:t> network. Here </a:t>
            </a:r>
            <a:r>
              <a:rPr lang="it-IT" sz="2400" dirty="0" err="1">
                <a:solidFill>
                  <a:schemeClr val="bg1"/>
                </a:solidFill>
              </a:rPr>
              <a:t>is</a:t>
            </a:r>
            <a:r>
              <a:rPr lang="it-IT" sz="2400" dirty="0">
                <a:solidFill>
                  <a:schemeClr val="bg1"/>
                </a:solidFill>
              </a:rPr>
              <a:t> a </a:t>
            </a:r>
            <a:r>
              <a:rPr lang="it-IT" sz="2400" dirty="0" err="1">
                <a:solidFill>
                  <a:schemeClr val="bg1"/>
                </a:solidFill>
              </a:rPr>
              <a:t>summary</a:t>
            </a:r>
            <a:r>
              <a:rPr lang="it-IT" sz="2400" dirty="0">
                <a:solidFill>
                  <a:schemeClr val="bg1"/>
                </a:solidFill>
              </a:rPr>
              <a:t> of the </a:t>
            </a:r>
            <a:r>
              <a:rPr lang="it-IT" sz="2400" dirty="0" err="1">
                <a:solidFill>
                  <a:schemeClr val="bg1"/>
                </a:solidFill>
              </a:rPr>
              <a:t>process</a:t>
            </a:r>
            <a:r>
              <a:rPr lang="it-IT" sz="2400" dirty="0">
                <a:solidFill>
                  <a:schemeClr val="bg1"/>
                </a:solidFill>
              </a:rPr>
              <a:t>:</a:t>
            </a:r>
          </a:p>
        </p:txBody>
      </p:sp>
      <p:pic>
        <p:nvPicPr>
          <p:cNvPr id="10" name="Immagine 9">
            <a:extLst>
              <a:ext uri="{FF2B5EF4-FFF2-40B4-BE49-F238E27FC236}">
                <a16:creationId xmlns:a16="http://schemas.microsoft.com/office/drawing/2014/main" id="{F59B0C3D-EA1A-A41B-7432-BD153915BA7E}"/>
              </a:ext>
            </a:extLst>
          </p:cNvPr>
          <p:cNvPicPr>
            <a:picLocks noChangeAspect="1"/>
          </p:cNvPicPr>
          <p:nvPr/>
        </p:nvPicPr>
        <p:blipFill>
          <a:blip r:embed="rId31"/>
          <a:stretch>
            <a:fillRect/>
          </a:stretch>
        </p:blipFill>
        <p:spPr>
          <a:xfrm>
            <a:off x="1849206" y="2486704"/>
            <a:ext cx="1549810" cy="2863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CasellaDiTesto 16">
            <a:extLst>
              <a:ext uri="{FF2B5EF4-FFF2-40B4-BE49-F238E27FC236}">
                <a16:creationId xmlns:a16="http://schemas.microsoft.com/office/drawing/2014/main" id="{61AD2B86-D5B3-CC6F-3FEA-D1A1F91A5975}"/>
              </a:ext>
            </a:extLst>
          </p:cNvPr>
          <p:cNvSpPr txBox="1"/>
          <p:nvPr/>
        </p:nvSpPr>
        <p:spPr>
          <a:xfrm>
            <a:off x="3626255" y="2455845"/>
            <a:ext cx="7599465" cy="415498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rPr>
              <a:t>The “ESP 32 Mini” or “Flipper Zero” tool with </a:t>
            </a:r>
            <a:r>
              <a:rPr lang="en-US" sz="2400" dirty="0" err="1">
                <a:solidFill>
                  <a:schemeClr val="bg1"/>
                </a:solidFill>
              </a:rPr>
              <a:t>WiFi</a:t>
            </a:r>
            <a:r>
              <a:rPr lang="en-US" sz="2400" dirty="0">
                <a:solidFill>
                  <a:schemeClr val="bg1"/>
                </a:solidFill>
              </a:rPr>
              <a:t> extension was used to sniff, in promiscuous mode, the packets.</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intercepted packets were saved in .</a:t>
            </a:r>
            <a:r>
              <a:rPr lang="en-US" sz="2400" dirty="0" err="1">
                <a:solidFill>
                  <a:schemeClr val="bg1"/>
                </a:solidFill>
              </a:rPr>
              <a:t>pcap</a:t>
            </a:r>
            <a:r>
              <a:rPr lang="en-US" sz="2400" dirty="0">
                <a:solidFill>
                  <a:schemeClr val="bg1"/>
                </a:solidFill>
              </a:rPr>
              <a:t> format.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PCAP files were moved to a pc and analyzed with </a:t>
            </a:r>
            <a:r>
              <a:rPr lang="en-US" sz="2400" dirty="0" err="1">
                <a:solidFill>
                  <a:schemeClr val="bg1"/>
                </a:solidFill>
              </a:rPr>
              <a:t>wireshark</a:t>
            </a:r>
            <a:r>
              <a:rPr lang="en-US" sz="2400" dirty="0">
                <a:solidFill>
                  <a:schemeClr val="bg1"/>
                </a:solidFill>
              </a:rPr>
              <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“vulnerable” packets were copied to special files and replicated later.</a:t>
            </a:r>
            <a:endParaRPr lang="it-IT" sz="2400" dirty="0">
              <a:solidFill>
                <a:schemeClr val="bg1"/>
              </a:solidFill>
            </a:endParaRPr>
          </a:p>
        </p:txBody>
      </p:sp>
      <p:pic>
        <p:nvPicPr>
          <p:cNvPr id="23" name="Immagine 22">
            <a:extLst>
              <a:ext uri="{FF2B5EF4-FFF2-40B4-BE49-F238E27FC236}">
                <a16:creationId xmlns:a16="http://schemas.microsoft.com/office/drawing/2014/main" id="{6AB0D4DD-F8E7-0B1F-4E2F-C11CD84FC86C}"/>
              </a:ext>
            </a:extLst>
          </p:cNvPr>
          <p:cNvPicPr>
            <a:picLocks noChangeAspect="1"/>
          </p:cNvPicPr>
          <p:nvPr/>
        </p:nvPicPr>
        <p:blipFill>
          <a:blip r:embed="rId32"/>
          <a:stretch>
            <a:fillRect/>
          </a:stretch>
        </p:blipFill>
        <p:spPr>
          <a:xfrm>
            <a:off x="1849206" y="5499779"/>
            <a:ext cx="1737868" cy="1061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2627</TotalTime>
  <Words>640</Words>
  <Application>Microsoft Office PowerPoint</Application>
  <PresentationFormat>Widescreen</PresentationFormat>
  <Paragraphs>66</Paragraphs>
  <Slides>13</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Arial</vt:lpstr>
      <vt:lpstr>Calibri</vt:lpstr>
      <vt:lpstr>Calibri Light</vt:lpstr>
      <vt:lpstr>Montserrat</vt:lpstr>
      <vt:lpstr>Times New Roman</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Antonio Garofalo</dc:creator>
  <cp:lastModifiedBy>ANTONIO GAROFALO</cp:lastModifiedBy>
  <cp:revision>50</cp:revision>
  <dcterms:created xsi:type="dcterms:W3CDTF">2022-03-14T09:26:17Z</dcterms:created>
  <dcterms:modified xsi:type="dcterms:W3CDTF">2025-02-10T16:23:01Z</dcterms:modified>
</cp:coreProperties>
</file>